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8288000" cy="10287000"/>
  <p:notesSz cx="6858000" cy="9144000"/>
  <p:embeddedFontLst>
    <p:embeddedFont>
      <p:font typeface="Open Sans Bold" panose="020B0604020202020204" charset="0"/>
      <p:regular r:id="rId24"/>
    </p:embeddedFont>
    <p:embeddedFont>
      <p:font typeface="Calibri" panose="020F0502020204030204" pitchFamily="34" charset="0"/>
      <p:regular r:id="rId25"/>
      <p:bold r:id="rId26"/>
      <p:italic r:id="rId27"/>
      <p:boldItalic r:id="rId28"/>
    </p:embeddedFont>
    <p:embeddedFont>
      <p:font typeface="Montserrat Extra-Bold Bold" panose="020B0604020202020204" charset="0"/>
      <p:regular r:id="rId29"/>
    </p:embeddedFont>
    <p:embeddedFont>
      <p:font typeface="Open Sans" panose="020B0606030504020204" pitchFamily="34" charset="0"/>
      <p:regular r:id="rId30"/>
    </p:embeddedFont>
    <p:embeddedFont>
      <p:font typeface="Open Sans Bold Italics" panose="020B0604020202020204" charset="0"/>
      <p:regular r:id="rId31"/>
    </p:embeddedFont>
    <p:embeddedFont>
      <p:font typeface="Open Sans Light Bold" panose="020B0604020202020204" charset="0"/>
      <p:regular r:id="rId32"/>
    </p:embeddedFont>
    <p:embeddedFont>
      <p:font typeface="Montserrat Extra-Bold" panose="020B0604020202020204" charset="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1032"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png>
</file>

<file path=ppt/media/image23.jpeg>
</file>

<file path=ppt/media/image24.jpeg>
</file>

<file path=ppt/media/image25.png>
</file>

<file path=ppt/media/image26.jpeg>
</file>

<file path=ppt/media/image3.jpe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24-May-23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24-May-23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24-May-23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24-May-23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24-May-23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24-May-23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24-May-23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24-May-23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24-May-23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24-May-23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24-May-23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24-May-23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7.xml"/><Relationship Id="rId4" Type="http://schemas.openxmlformats.org/officeDocument/2006/relationships/image" Target="../media/image26.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4760" b="811"/>
          <a:stretch>
            <a:fillRect/>
          </a:stretch>
        </p:blipFill>
        <p:spPr>
          <a:xfrm>
            <a:off x="0" y="0"/>
            <a:ext cx="18288000" cy="10287000"/>
          </a:xfrm>
          <a:prstGeom prst="rect">
            <a:avLst/>
          </a:prstGeom>
        </p:spPr>
      </p:pic>
      <p:grpSp>
        <p:nvGrpSpPr>
          <p:cNvPr id="3" name="Group 3"/>
          <p:cNvGrpSpPr/>
          <p:nvPr/>
        </p:nvGrpSpPr>
        <p:grpSpPr>
          <a:xfrm>
            <a:off x="1841963" y="7089904"/>
            <a:ext cx="1153016" cy="1153016"/>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alpha val="6667"/>
              </a:srgbClr>
            </a:solidFill>
          </p:spPr>
        </p:sp>
      </p:grpSp>
      <p:grpSp>
        <p:nvGrpSpPr>
          <p:cNvPr id="5" name="Group 5"/>
          <p:cNvGrpSpPr/>
          <p:nvPr/>
        </p:nvGrpSpPr>
        <p:grpSpPr>
          <a:xfrm>
            <a:off x="-485022" y="7912483"/>
            <a:ext cx="2615770" cy="2615770"/>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alpha val="6667"/>
              </a:srgbClr>
            </a:solidFill>
          </p:spPr>
        </p:sp>
      </p:grpSp>
      <p:grpSp>
        <p:nvGrpSpPr>
          <p:cNvPr id="7" name="Group 7"/>
          <p:cNvGrpSpPr/>
          <p:nvPr/>
        </p:nvGrpSpPr>
        <p:grpSpPr>
          <a:xfrm rot="-10800000">
            <a:off x="15293021" y="1385527"/>
            <a:ext cx="1153016" cy="1153016"/>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alpha val="6667"/>
              </a:srgbClr>
            </a:solidFill>
          </p:spPr>
        </p:sp>
      </p:grpSp>
      <p:grpSp>
        <p:nvGrpSpPr>
          <p:cNvPr id="9" name="Group 9"/>
          <p:cNvGrpSpPr/>
          <p:nvPr/>
        </p:nvGrpSpPr>
        <p:grpSpPr>
          <a:xfrm rot="-10800000">
            <a:off x="16157252" y="-899805"/>
            <a:ext cx="2615770" cy="2615770"/>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alpha val="6667"/>
              </a:srgbClr>
            </a:solidFill>
          </p:spPr>
        </p:sp>
      </p:grpSp>
      <p:grpSp>
        <p:nvGrpSpPr>
          <p:cNvPr id="11" name="Group 11"/>
          <p:cNvGrpSpPr>
            <a:grpSpLocks noChangeAspect="1"/>
          </p:cNvGrpSpPr>
          <p:nvPr/>
        </p:nvGrpSpPr>
        <p:grpSpPr>
          <a:xfrm>
            <a:off x="5029200" y="1028700"/>
            <a:ext cx="8229600" cy="8229600"/>
            <a:chOff x="0" y="0"/>
            <a:chExt cx="1708150" cy="1708150"/>
          </a:xfrm>
        </p:grpSpPr>
        <p:sp>
          <p:nvSpPr>
            <p:cNvPr id="12" name="Freeform 12"/>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5EDB12">
                <a:alpha val="6667"/>
              </a:srgbClr>
            </a:solidFill>
          </p:spPr>
        </p:sp>
      </p:grpSp>
      <p:sp>
        <p:nvSpPr>
          <p:cNvPr id="13" name="TextBox 13"/>
          <p:cNvSpPr txBox="1"/>
          <p:nvPr/>
        </p:nvSpPr>
        <p:spPr>
          <a:xfrm>
            <a:off x="1028700" y="2056624"/>
            <a:ext cx="16230600" cy="3276175"/>
          </a:xfrm>
          <a:prstGeom prst="rect">
            <a:avLst/>
          </a:prstGeom>
        </p:spPr>
        <p:txBody>
          <a:bodyPr lIns="0" tIns="0" rIns="0" bIns="0" rtlCol="0" anchor="t">
            <a:spAutoFit/>
          </a:bodyPr>
          <a:lstStyle/>
          <a:p>
            <a:pPr algn="ctr">
              <a:lnSpc>
                <a:spcPts val="13148"/>
              </a:lnSpc>
              <a:spcBef>
                <a:spcPct val="0"/>
              </a:spcBef>
            </a:pPr>
            <a:r>
              <a:rPr lang="en-US" sz="9391">
                <a:solidFill>
                  <a:srgbClr val="000000"/>
                </a:solidFill>
                <a:latin typeface="Montserrat Extra-Bold Bold"/>
              </a:rPr>
              <a:t>CHARACTERISTICS OF PAKISTANI CULTURE</a:t>
            </a:r>
          </a:p>
        </p:txBody>
      </p:sp>
      <p:sp>
        <p:nvSpPr>
          <p:cNvPr id="14" name="TextBox 14"/>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sp>
        <p:nvSpPr>
          <p:cNvPr id="15" name="TextBox 15"/>
          <p:cNvSpPr txBox="1"/>
          <p:nvPr/>
        </p:nvSpPr>
        <p:spPr>
          <a:xfrm>
            <a:off x="-3376698" y="7042279"/>
            <a:ext cx="11014892" cy="324192"/>
          </a:xfrm>
          <a:prstGeom prst="rect">
            <a:avLst/>
          </a:prstGeom>
        </p:spPr>
        <p:txBody>
          <a:bodyPr lIns="0" tIns="0" rIns="0" bIns="0" rtlCol="0" anchor="t">
            <a:spAutoFit/>
          </a:bodyPr>
          <a:lstStyle/>
          <a:p>
            <a:pPr algn="ctr">
              <a:lnSpc>
                <a:spcPts val="2606"/>
              </a:lnSpc>
              <a:spcBef>
                <a:spcPct val="0"/>
              </a:spcBef>
            </a:pPr>
            <a:r>
              <a:rPr lang="en-US" sz="1861" spc="1038" dirty="0">
                <a:solidFill>
                  <a:srgbClr val="000000"/>
                </a:solidFill>
                <a:latin typeface="Open Sans Bold"/>
              </a:rPr>
              <a:t>GROUP MEMBERS:</a:t>
            </a:r>
          </a:p>
        </p:txBody>
      </p:sp>
      <p:sp>
        <p:nvSpPr>
          <p:cNvPr id="16" name="TextBox 16"/>
          <p:cNvSpPr txBox="1"/>
          <p:nvPr/>
        </p:nvSpPr>
        <p:spPr>
          <a:xfrm>
            <a:off x="-2829986" y="7609091"/>
            <a:ext cx="11014892" cy="324192"/>
          </a:xfrm>
          <a:prstGeom prst="rect">
            <a:avLst/>
          </a:prstGeom>
        </p:spPr>
        <p:txBody>
          <a:bodyPr lIns="0" tIns="0" rIns="0" bIns="0" rtlCol="0" anchor="t">
            <a:spAutoFit/>
          </a:bodyPr>
          <a:lstStyle/>
          <a:p>
            <a:pPr algn="ctr">
              <a:lnSpc>
                <a:spcPts val="2606"/>
              </a:lnSpc>
              <a:spcBef>
                <a:spcPct val="0"/>
              </a:spcBef>
            </a:pPr>
            <a:r>
              <a:rPr lang="en-US" sz="1861" spc="1038">
                <a:solidFill>
                  <a:srgbClr val="000000"/>
                </a:solidFill>
                <a:latin typeface="Open Sans Bold"/>
              </a:rPr>
              <a:t>USAMA MAHTAB </a:t>
            </a:r>
          </a:p>
        </p:txBody>
      </p:sp>
      <p:sp>
        <p:nvSpPr>
          <p:cNvPr id="17" name="TextBox 17"/>
          <p:cNvSpPr txBox="1"/>
          <p:nvPr/>
        </p:nvSpPr>
        <p:spPr>
          <a:xfrm>
            <a:off x="-2166331" y="7918728"/>
            <a:ext cx="11014892" cy="324192"/>
          </a:xfrm>
          <a:prstGeom prst="rect">
            <a:avLst/>
          </a:prstGeom>
        </p:spPr>
        <p:txBody>
          <a:bodyPr lIns="0" tIns="0" rIns="0" bIns="0" rtlCol="0" anchor="t">
            <a:spAutoFit/>
          </a:bodyPr>
          <a:lstStyle/>
          <a:p>
            <a:pPr algn="ctr">
              <a:lnSpc>
                <a:spcPts val="2606"/>
              </a:lnSpc>
              <a:spcBef>
                <a:spcPct val="0"/>
              </a:spcBef>
            </a:pPr>
            <a:r>
              <a:rPr lang="en-US" sz="1861" spc="1038">
                <a:solidFill>
                  <a:srgbClr val="000000"/>
                </a:solidFill>
                <a:latin typeface="Open Sans Bold"/>
              </a:rPr>
              <a:t>SHAH ABDUL HAYEE</a:t>
            </a:r>
          </a:p>
        </p:txBody>
      </p:sp>
      <p:sp>
        <p:nvSpPr>
          <p:cNvPr id="18" name="TextBox 18"/>
          <p:cNvSpPr txBox="1"/>
          <p:nvPr/>
        </p:nvSpPr>
        <p:spPr>
          <a:xfrm>
            <a:off x="-1189754" y="8223870"/>
            <a:ext cx="11014892" cy="324192"/>
          </a:xfrm>
          <a:prstGeom prst="rect">
            <a:avLst/>
          </a:prstGeom>
        </p:spPr>
        <p:txBody>
          <a:bodyPr lIns="0" tIns="0" rIns="0" bIns="0" rtlCol="0" anchor="t">
            <a:spAutoFit/>
          </a:bodyPr>
          <a:lstStyle/>
          <a:p>
            <a:pPr algn="ctr">
              <a:lnSpc>
                <a:spcPts val="2606"/>
              </a:lnSpc>
              <a:spcBef>
                <a:spcPct val="0"/>
              </a:spcBef>
            </a:pPr>
            <a:r>
              <a:rPr lang="en-US" sz="1861" spc="1038">
                <a:solidFill>
                  <a:srgbClr val="000000"/>
                </a:solidFill>
                <a:latin typeface="Open Sans Bold"/>
              </a:rPr>
              <a:t>HUZAIFA WAHEED ABBASI</a:t>
            </a:r>
          </a:p>
        </p:txBody>
      </p:sp>
      <p:sp>
        <p:nvSpPr>
          <p:cNvPr id="19" name="TextBox 19"/>
          <p:cNvSpPr txBox="1"/>
          <p:nvPr/>
        </p:nvSpPr>
        <p:spPr>
          <a:xfrm>
            <a:off x="-1870892" y="8529012"/>
            <a:ext cx="11014892" cy="324192"/>
          </a:xfrm>
          <a:prstGeom prst="rect">
            <a:avLst/>
          </a:prstGeom>
        </p:spPr>
        <p:txBody>
          <a:bodyPr lIns="0" tIns="0" rIns="0" bIns="0" rtlCol="0" anchor="t">
            <a:spAutoFit/>
          </a:bodyPr>
          <a:lstStyle/>
          <a:p>
            <a:pPr algn="ctr">
              <a:lnSpc>
                <a:spcPts val="2606"/>
              </a:lnSpc>
              <a:spcBef>
                <a:spcPct val="0"/>
              </a:spcBef>
            </a:pPr>
            <a:r>
              <a:rPr lang="en-US" sz="1861" spc="1038">
                <a:solidFill>
                  <a:srgbClr val="000000"/>
                </a:solidFill>
                <a:latin typeface="Open Sans Bold"/>
              </a:rPr>
              <a:t>SYED M. FAZIL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70000"/>
          </a:blip>
          <a:srcRect/>
          <a:stretch>
            <a:fillRect/>
          </a:stretch>
        </p:blipFill>
        <p:spPr>
          <a:xfrm>
            <a:off x="9144000" y="2494710"/>
            <a:ext cx="8818228" cy="5297580"/>
          </a:xfrm>
          <a:prstGeom prst="rect">
            <a:avLst/>
          </a:prstGeom>
        </p:spPr>
      </p:pic>
      <p:sp>
        <p:nvSpPr>
          <p:cNvPr id="3" name="TextBox 3"/>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sp>
        <p:nvSpPr>
          <p:cNvPr id="4" name="TextBox 4"/>
          <p:cNvSpPr txBox="1"/>
          <p:nvPr/>
        </p:nvSpPr>
        <p:spPr>
          <a:xfrm>
            <a:off x="1108670" y="657480"/>
            <a:ext cx="5928347" cy="1944369"/>
          </a:xfrm>
          <a:prstGeom prst="rect">
            <a:avLst/>
          </a:prstGeom>
        </p:spPr>
        <p:txBody>
          <a:bodyPr lIns="0" tIns="0" rIns="0" bIns="0" rtlCol="0" anchor="t">
            <a:spAutoFit/>
          </a:bodyPr>
          <a:lstStyle/>
          <a:p>
            <a:pPr>
              <a:lnSpc>
                <a:spcPts val="5180"/>
              </a:lnSpc>
              <a:spcBef>
                <a:spcPct val="0"/>
              </a:spcBef>
            </a:pPr>
            <a:r>
              <a:rPr lang="en-US" sz="3700">
                <a:solidFill>
                  <a:srgbClr val="525312"/>
                </a:solidFill>
                <a:latin typeface="Montserrat Extra-Bold"/>
              </a:rPr>
              <a:t>PRESENCE OF DIFFERENT ISLAMIC SECTS:</a:t>
            </a:r>
          </a:p>
        </p:txBody>
      </p:sp>
      <p:sp>
        <p:nvSpPr>
          <p:cNvPr id="5" name="TextBox 5"/>
          <p:cNvSpPr txBox="1"/>
          <p:nvPr/>
        </p:nvSpPr>
        <p:spPr>
          <a:xfrm>
            <a:off x="1108670" y="3206749"/>
            <a:ext cx="5595350" cy="6263641"/>
          </a:xfrm>
          <a:prstGeom prst="rect">
            <a:avLst/>
          </a:prstGeom>
        </p:spPr>
        <p:txBody>
          <a:bodyPr lIns="0" tIns="0" rIns="0" bIns="0" rtlCol="0" anchor="t">
            <a:spAutoFit/>
          </a:bodyPr>
          <a:lstStyle/>
          <a:p>
            <a:pPr>
              <a:lnSpc>
                <a:spcPts val="3359"/>
              </a:lnSpc>
              <a:spcBef>
                <a:spcPct val="0"/>
              </a:spcBef>
            </a:pPr>
            <a:r>
              <a:rPr lang="en-US" sz="2399">
                <a:solidFill>
                  <a:srgbClr val="525312"/>
                </a:solidFill>
                <a:latin typeface="Open Sans Bold"/>
              </a:rPr>
              <a:t>Pakistan is home to various Islamic sects, each with its own cultural practices and traditions. The major Islamic sects in Pakistan include Sunni and Shia Muslims, with sub-sects within each. While both sects share the core beliefs of Islam, they may have differences in certain religious practices, rituals, and interpretations of Islamic law. These differences can be seen in cultural expressions such as religious processions, mourning rituals, and specific commemorations associated with each sect.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5000"/>
          </a:blip>
          <a:srcRect l="2398" t="3211" r="2398" b="1049"/>
          <a:stretch>
            <a:fillRect/>
          </a:stretch>
        </p:blipFill>
        <p:spPr>
          <a:xfrm>
            <a:off x="8553870" y="1310322"/>
            <a:ext cx="9171678" cy="6833489"/>
          </a:xfrm>
          <a:prstGeom prst="rect">
            <a:avLst/>
          </a:prstGeom>
        </p:spPr>
      </p:pic>
      <p:sp>
        <p:nvSpPr>
          <p:cNvPr id="3" name="TextBox 3"/>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sp>
        <p:nvSpPr>
          <p:cNvPr id="4" name="TextBox 4"/>
          <p:cNvSpPr txBox="1"/>
          <p:nvPr/>
        </p:nvSpPr>
        <p:spPr>
          <a:xfrm>
            <a:off x="530418" y="962025"/>
            <a:ext cx="5959519" cy="629919"/>
          </a:xfrm>
          <a:prstGeom prst="rect">
            <a:avLst/>
          </a:prstGeom>
        </p:spPr>
        <p:txBody>
          <a:bodyPr lIns="0" tIns="0" rIns="0" bIns="0" rtlCol="0" anchor="t">
            <a:spAutoFit/>
          </a:bodyPr>
          <a:lstStyle/>
          <a:p>
            <a:pPr>
              <a:lnSpc>
                <a:spcPts val="5180"/>
              </a:lnSpc>
              <a:spcBef>
                <a:spcPct val="0"/>
              </a:spcBef>
            </a:pPr>
            <a:r>
              <a:rPr lang="en-US" sz="3700">
                <a:solidFill>
                  <a:srgbClr val="525312"/>
                </a:solidFill>
                <a:latin typeface="Montserrat Extra-Bold"/>
              </a:rPr>
              <a:t>RELIGIOUS MINORITIES</a:t>
            </a:r>
          </a:p>
        </p:txBody>
      </p:sp>
      <p:sp>
        <p:nvSpPr>
          <p:cNvPr id="5" name="TextBox 5"/>
          <p:cNvSpPr txBox="1"/>
          <p:nvPr/>
        </p:nvSpPr>
        <p:spPr>
          <a:xfrm>
            <a:off x="530418" y="2007753"/>
            <a:ext cx="6334959" cy="6893560"/>
          </a:xfrm>
          <a:prstGeom prst="rect">
            <a:avLst/>
          </a:prstGeom>
        </p:spPr>
        <p:txBody>
          <a:bodyPr lIns="0" tIns="0" rIns="0" bIns="0" rtlCol="0" anchor="t">
            <a:spAutoFit/>
          </a:bodyPr>
          <a:lstStyle/>
          <a:p>
            <a:pPr>
              <a:lnSpc>
                <a:spcPts val="2239"/>
              </a:lnSpc>
            </a:pPr>
            <a:r>
              <a:rPr lang="en-US" sz="1599">
                <a:solidFill>
                  <a:srgbClr val="525312"/>
                </a:solidFill>
                <a:latin typeface="Open Sans Bold"/>
              </a:rPr>
              <a:t>Pakistan is also home to several religious minorities, including Christians, Hindus, Sikhs, and others. These religious communities contribute to the cultural diversity of Pakistan, enriching the social fabric with their distinct customs, traditions, and practices. Religious minorities have their own festivals, places of worship, and cultural celebrations. For example, Christians celebrate Christmas, Hindus observe Diwali, and Sikhs celebrate Gurpurab</a:t>
            </a:r>
          </a:p>
          <a:p>
            <a:pPr>
              <a:lnSpc>
                <a:spcPts val="2239"/>
              </a:lnSpc>
            </a:pPr>
            <a:endParaRPr lang="en-US" sz="1599">
              <a:solidFill>
                <a:srgbClr val="525312"/>
              </a:solidFill>
              <a:latin typeface="Open Sans Bold"/>
            </a:endParaRPr>
          </a:p>
          <a:p>
            <a:pPr>
              <a:lnSpc>
                <a:spcPts val="2239"/>
              </a:lnSpc>
            </a:pPr>
            <a:r>
              <a:rPr lang="en-US" sz="1599">
                <a:solidFill>
                  <a:srgbClr val="525312"/>
                </a:solidFill>
                <a:latin typeface="Open Sans Bold"/>
              </a:rPr>
              <a:t>The presence of religious minorities is protected by the Constitution of Pakistan, which guarantees freedom of religion and the right to practice and celebrate one's faith. The coexistence of different religious communities in Pakistan reflects a commitment to pluralism and tolerance.</a:t>
            </a:r>
          </a:p>
          <a:p>
            <a:pPr>
              <a:lnSpc>
                <a:spcPts val="2239"/>
              </a:lnSpc>
            </a:pPr>
            <a:endParaRPr lang="en-US" sz="1599">
              <a:solidFill>
                <a:srgbClr val="525312"/>
              </a:solidFill>
              <a:latin typeface="Open Sans Bold"/>
            </a:endParaRPr>
          </a:p>
          <a:p>
            <a:pPr>
              <a:lnSpc>
                <a:spcPts val="2239"/>
              </a:lnSpc>
              <a:spcBef>
                <a:spcPct val="0"/>
              </a:spcBef>
            </a:pPr>
            <a:r>
              <a:rPr lang="en-US" sz="1599">
                <a:solidFill>
                  <a:srgbClr val="525312"/>
                </a:solidFill>
                <a:latin typeface="Open Sans Bold"/>
              </a:rPr>
              <a:t>In conclusion, Islam's dominant presence in Pakistan influences the country's culture, social norms, and values. The presence of different Islamic sects adds further diversity to cultural practices and expressions within the Muslim community. Additionally, religious minorities, such as Christians, Hindus, and Sikhs, contribute their own customs and traditions to the cultural tapestry of Pakistan. The coexistence of different religious communities in Pakistan promotes interfaith harmony and showcases the country's commitment to religious diversity.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p:nvPr/>
        </p:nvGrpSpPr>
        <p:grpSpPr>
          <a:xfrm>
            <a:off x="9448814" y="2845590"/>
            <a:ext cx="4595820" cy="4595820"/>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F0F1CF"/>
            </a:solidFill>
          </p:spPr>
        </p:sp>
      </p:grpSp>
      <p:grpSp>
        <p:nvGrpSpPr>
          <p:cNvPr id="4" name="Group 4"/>
          <p:cNvGrpSpPr/>
          <p:nvPr/>
        </p:nvGrpSpPr>
        <p:grpSpPr>
          <a:xfrm>
            <a:off x="12620284" y="1028700"/>
            <a:ext cx="6262749" cy="5486400"/>
            <a:chOff x="0" y="0"/>
            <a:chExt cx="8350332" cy="7315200"/>
          </a:xfrm>
        </p:grpSpPr>
        <p:pic>
          <p:nvPicPr>
            <p:cNvPr id="5" name="Picture 5"/>
            <p:cNvPicPr>
              <a:picLocks noChangeAspect="1"/>
            </p:cNvPicPr>
            <p:nvPr/>
          </p:nvPicPr>
          <p:blipFill>
            <a:blip r:embed="rId2"/>
            <a:srcRect l="5138" r="5138"/>
            <a:stretch>
              <a:fillRect/>
            </a:stretch>
          </p:blipFill>
          <p:spPr>
            <a:xfrm>
              <a:off x="0" y="0"/>
              <a:ext cx="8350332" cy="7315200"/>
            </a:xfrm>
            <a:prstGeom prst="rect">
              <a:avLst/>
            </a:prstGeom>
          </p:spPr>
        </p:pic>
      </p:grpSp>
      <p:grpSp>
        <p:nvGrpSpPr>
          <p:cNvPr id="6" name="Group 6"/>
          <p:cNvGrpSpPr/>
          <p:nvPr/>
        </p:nvGrpSpPr>
        <p:grpSpPr>
          <a:xfrm>
            <a:off x="7560422" y="3771900"/>
            <a:ext cx="4593138" cy="5486400"/>
            <a:chOff x="0" y="0"/>
            <a:chExt cx="6124184" cy="7315200"/>
          </a:xfrm>
        </p:grpSpPr>
        <p:pic>
          <p:nvPicPr>
            <p:cNvPr id="7" name="Picture 7"/>
            <p:cNvPicPr>
              <a:picLocks noChangeAspect="1"/>
            </p:cNvPicPr>
            <p:nvPr/>
          </p:nvPicPr>
          <p:blipFill>
            <a:blip r:embed="rId3"/>
            <a:srcRect l="22121" r="22121"/>
            <a:stretch>
              <a:fillRect/>
            </a:stretch>
          </p:blipFill>
          <p:spPr>
            <a:xfrm>
              <a:off x="0" y="0"/>
              <a:ext cx="6124184" cy="7315200"/>
            </a:xfrm>
            <a:prstGeom prst="rect">
              <a:avLst/>
            </a:prstGeom>
          </p:spPr>
        </p:pic>
      </p:grpSp>
      <p:sp>
        <p:nvSpPr>
          <p:cNvPr id="8" name="TextBox 8"/>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sp>
        <p:nvSpPr>
          <p:cNvPr id="9" name="TextBox 9"/>
          <p:cNvSpPr txBox="1"/>
          <p:nvPr/>
        </p:nvSpPr>
        <p:spPr>
          <a:xfrm>
            <a:off x="384102" y="366467"/>
            <a:ext cx="11759933" cy="844550"/>
          </a:xfrm>
          <a:prstGeom prst="rect">
            <a:avLst/>
          </a:prstGeom>
        </p:spPr>
        <p:txBody>
          <a:bodyPr lIns="0" tIns="0" rIns="0" bIns="0" rtlCol="0" anchor="t">
            <a:spAutoFit/>
          </a:bodyPr>
          <a:lstStyle/>
          <a:p>
            <a:pPr>
              <a:lnSpc>
                <a:spcPts val="6999"/>
              </a:lnSpc>
              <a:spcBef>
                <a:spcPct val="0"/>
              </a:spcBef>
            </a:pPr>
            <a:r>
              <a:rPr lang="en-US" sz="4999">
                <a:solidFill>
                  <a:srgbClr val="525312"/>
                </a:solidFill>
                <a:latin typeface="Montserrat Extra-Bold"/>
              </a:rPr>
              <a:t>4.FESTIVALS AND CELEBRATIONS</a:t>
            </a:r>
          </a:p>
        </p:txBody>
      </p:sp>
      <p:grpSp>
        <p:nvGrpSpPr>
          <p:cNvPr id="10" name="Group 10"/>
          <p:cNvGrpSpPr/>
          <p:nvPr/>
        </p:nvGrpSpPr>
        <p:grpSpPr>
          <a:xfrm rot="-10800000">
            <a:off x="9448814" y="3461249"/>
            <a:ext cx="621302" cy="621302"/>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12" name="Group 12"/>
          <p:cNvGrpSpPr/>
          <p:nvPr/>
        </p:nvGrpSpPr>
        <p:grpSpPr>
          <a:xfrm rot="-10800000">
            <a:off x="13599038" y="452192"/>
            <a:ext cx="1153016" cy="1153016"/>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sp>
        <p:nvSpPr>
          <p:cNvPr id="14" name="TextBox 14"/>
          <p:cNvSpPr txBox="1"/>
          <p:nvPr/>
        </p:nvSpPr>
        <p:spPr>
          <a:xfrm>
            <a:off x="755001" y="1256911"/>
            <a:ext cx="8831818" cy="629919"/>
          </a:xfrm>
          <a:prstGeom prst="rect">
            <a:avLst/>
          </a:prstGeom>
        </p:spPr>
        <p:txBody>
          <a:bodyPr lIns="0" tIns="0" rIns="0" bIns="0" rtlCol="0" anchor="t">
            <a:spAutoFit/>
          </a:bodyPr>
          <a:lstStyle/>
          <a:p>
            <a:pPr>
              <a:lnSpc>
                <a:spcPts val="5180"/>
              </a:lnSpc>
              <a:spcBef>
                <a:spcPct val="0"/>
              </a:spcBef>
            </a:pPr>
            <a:r>
              <a:rPr lang="en-US" sz="3700">
                <a:solidFill>
                  <a:srgbClr val="525312"/>
                </a:solidFill>
                <a:latin typeface="Montserrat Extra-Bold"/>
              </a:rPr>
              <a:t>MAJOR FESTIVALS IN PAKISTAN:</a:t>
            </a:r>
          </a:p>
        </p:txBody>
      </p:sp>
      <p:sp>
        <p:nvSpPr>
          <p:cNvPr id="15" name="TextBox 15"/>
          <p:cNvSpPr txBox="1"/>
          <p:nvPr/>
        </p:nvSpPr>
        <p:spPr>
          <a:xfrm>
            <a:off x="755001" y="2131695"/>
            <a:ext cx="6334959" cy="8155305"/>
          </a:xfrm>
          <a:prstGeom prst="rect">
            <a:avLst/>
          </a:prstGeom>
        </p:spPr>
        <p:txBody>
          <a:bodyPr lIns="0" tIns="0" rIns="0" bIns="0" rtlCol="0" anchor="t">
            <a:spAutoFit/>
          </a:bodyPr>
          <a:lstStyle/>
          <a:p>
            <a:pPr>
              <a:lnSpc>
                <a:spcPts val="2519"/>
              </a:lnSpc>
            </a:pPr>
            <a:r>
              <a:rPr lang="en-US" sz="1799">
                <a:solidFill>
                  <a:srgbClr val="525312"/>
                </a:solidFill>
                <a:latin typeface="Open Sans Bold"/>
              </a:rPr>
              <a:t>Pakistan celebrates various festivals that hold cultural and religious significance. Some of the major festivals include:</a:t>
            </a:r>
          </a:p>
          <a:p>
            <a:pPr marL="777237" lvl="2" indent="-259079">
              <a:lnSpc>
                <a:spcPts val="2519"/>
              </a:lnSpc>
              <a:buFont typeface="Arial"/>
              <a:buChar char="⚬"/>
            </a:pPr>
            <a:r>
              <a:rPr lang="en-US" sz="1799">
                <a:solidFill>
                  <a:srgbClr val="525312"/>
                </a:solidFill>
                <a:latin typeface="Open Sans Bold"/>
              </a:rPr>
              <a:t>Eid-ul-Fitr: This festival marks the end of Ramadan, the holy month of fasting for Muslims. It is a joyous celebration that involves special prayers, family gatherings, exchanging gifts, and feasting on traditional sweets like sheer khurma. The festival showcases unity, generosity, and the spirit of giving.</a:t>
            </a:r>
          </a:p>
          <a:p>
            <a:pPr marL="777237" lvl="2" indent="-259079">
              <a:lnSpc>
                <a:spcPts val="2519"/>
              </a:lnSpc>
              <a:buFont typeface="Arial"/>
              <a:buChar char="⚬"/>
            </a:pPr>
            <a:r>
              <a:rPr lang="en-US" sz="1799">
                <a:solidFill>
                  <a:srgbClr val="525312"/>
                </a:solidFill>
                <a:latin typeface="Open Sans Bold"/>
              </a:rPr>
              <a:t>Eid-ul-Adha: Also known as the Festival of Sacrifice, Eid-ul-Adha commemorates Prophet Ibrahim's willingness to sacrifice his son as an act of obedience to God. Muslims offer prayers, sacrifice animals, and distribute the meat among family, friends, and the less fortunate. It symbolizes devotion, charity, and compassion.</a:t>
            </a:r>
          </a:p>
          <a:p>
            <a:pPr marL="777237" lvl="2" indent="-259079">
              <a:lnSpc>
                <a:spcPts val="2519"/>
              </a:lnSpc>
              <a:buFont typeface="Arial"/>
              <a:buChar char="⚬"/>
            </a:pPr>
            <a:r>
              <a:rPr lang="en-US" sz="1799">
                <a:solidFill>
                  <a:srgbClr val="525312"/>
                </a:solidFill>
                <a:latin typeface="Open Sans Bold"/>
              </a:rPr>
              <a:t>Ramadan: Ramadan is the holy month of fasting observed by Muslims worldwide. It is a time of self-reflection, prayer, and abstaining from food and drink from dawn to sunset. The month of Ramadan brings a sense of spirituality and communal harmony, with families gathering for pre-dawn meals (suhoor) and breaking their fasts together (iftar).</a:t>
            </a:r>
          </a:p>
          <a:p>
            <a:pPr>
              <a:lnSpc>
                <a:spcPts val="2519"/>
              </a:lnSpc>
              <a:spcBef>
                <a:spcPct val="0"/>
              </a:spcBef>
            </a:pPr>
            <a:endParaRPr lang="en-US" sz="1799">
              <a:solidFill>
                <a:srgbClr val="525312"/>
              </a:solidFill>
              <a:latin typeface="Open Sans 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sp>
        <p:nvSpPr>
          <p:cNvPr id="2" name="TextBox 2"/>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grpSp>
        <p:nvGrpSpPr>
          <p:cNvPr id="3" name="Group 3"/>
          <p:cNvGrpSpPr>
            <a:grpSpLocks noChangeAspect="1"/>
          </p:cNvGrpSpPr>
          <p:nvPr/>
        </p:nvGrpSpPr>
        <p:grpSpPr>
          <a:xfrm>
            <a:off x="1366043" y="1655140"/>
            <a:ext cx="4223578" cy="4223578"/>
            <a:chOff x="0" y="0"/>
            <a:chExt cx="6350000" cy="6350000"/>
          </a:xfrm>
        </p:grpSpPr>
        <p:sp>
          <p:nvSpPr>
            <p:cNvPr id="4" name="Freeform 4"/>
            <p:cNvSpPr/>
            <p:nvPr/>
          </p:nvSpPr>
          <p:spPr>
            <a:xfrm>
              <a:off x="655320" y="655320"/>
              <a:ext cx="5039360" cy="5039360"/>
            </a:xfrm>
            <a:custGeom>
              <a:avLst/>
              <a:gdLst/>
              <a:ahLst/>
              <a:cxnLst/>
              <a:rect l="l" t="t" r="r" b="b"/>
              <a:pathLst>
                <a:path w="5039360" h="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2"/>
              <a:stretch>
                <a:fillRect l="-18610" r="-18610"/>
              </a:stretch>
            </a:blipFill>
          </p:spPr>
        </p:sp>
        <p:sp>
          <p:nvSpPr>
            <p:cNvPr id="5" name="Freeform 5"/>
            <p:cNvSpPr/>
            <p:nvPr/>
          </p:nvSpPr>
          <p:spPr>
            <a:xfrm>
              <a:off x="0" y="0"/>
              <a:ext cx="6350000" cy="6350000"/>
            </a:xfrm>
            <a:custGeom>
              <a:avLst/>
              <a:gdLst/>
              <a:ahLst/>
              <a:cxnLst/>
              <a:rect l="l" t="t" r="r" b="b"/>
              <a:pathLst>
                <a:path w="6350000" h="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F0F1CF"/>
            </a:solidFill>
          </p:spPr>
        </p:sp>
      </p:grpSp>
      <p:grpSp>
        <p:nvGrpSpPr>
          <p:cNvPr id="6" name="Group 6"/>
          <p:cNvGrpSpPr>
            <a:grpSpLocks noChangeAspect="1"/>
          </p:cNvGrpSpPr>
          <p:nvPr/>
        </p:nvGrpSpPr>
        <p:grpSpPr>
          <a:xfrm>
            <a:off x="4491031" y="5034722"/>
            <a:ext cx="4223578" cy="4223578"/>
            <a:chOff x="0" y="0"/>
            <a:chExt cx="6350000" cy="6350000"/>
          </a:xfrm>
        </p:grpSpPr>
        <p:sp>
          <p:nvSpPr>
            <p:cNvPr id="7" name="Freeform 7"/>
            <p:cNvSpPr/>
            <p:nvPr/>
          </p:nvSpPr>
          <p:spPr>
            <a:xfrm>
              <a:off x="655320" y="655320"/>
              <a:ext cx="5039360" cy="5039360"/>
            </a:xfrm>
            <a:custGeom>
              <a:avLst/>
              <a:gdLst/>
              <a:ahLst/>
              <a:cxnLst/>
              <a:rect l="l" t="t" r="r" b="b"/>
              <a:pathLst>
                <a:path w="5039360" h="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3"/>
              <a:stretch>
                <a:fillRect l="-39058" t="-17826" r="-19458" b="-1192"/>
              </a:stretch>
            </a:blipFill>
          </p:spPr>
        </p:sp>
        <p:sp>
          <p:nvSpPr>
            <p:cNvPr id="8" name="Freeform 8"/>
            <p:cNvSpPr/>
            <p:nvPr/>
          </p:nvSpPr>
          <p:spPr>
            <a:xfrm>
              <a:off x="0" y="0"/>
              <a:ext cx="6350000" cy="6350000"/>
            </a:xfrm>
            <a:custGeom>
              <a:avLst/>
              <a:gdLst/>
              <a:ahLst/>
              <a:cxnLst/>
              <a:rect l="l" t="t" r="r" b="b"/>
              <a:pathLst>
                <a:path w="6350000" h="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F0F1CF"/>
            </a:solidFill>
          </p:spPr>
        </p:sp>
      </p:grpSp>
      <p:sp>
        <p:nvSpPr>
          <p:cNvPr id="9" name="TextBox 9"/>
          <p:cNvSpPr txBox="1"/>
          <p:nvPr/>
        </p:nvSpPr>
        <p:spPr>
          <a:xfrm>
            <a:off x="7355820" y="398781"/>
            <a:ext cx="13968944" cy="629919"/>
          </a:xfrm>
          <a:prstGeom prst="rect">
            <a:avLst/>
          </a:prstGeom>
        </p:spPr>
        <p:txBody>
          <a:bodyPr lIns="0" tIns="0" rIns="0" bIns="0" rtlCol="0" anchor="t">
            <a:spAutoFit/>
          </a:bodyPr>
          <a:lstStyle/>
          <a:p>
            <a:pPr>
              <a:lnSpc>
                <a:spcPts val="5180"/>
              </a:lnSpc>
              <a:spcBef>
                <a:spcPct val="0"/>
              </a:spcBef>
            </a:pPr>
            <a:r>
              <a:rPr lang="en-US" sz="3700">
                <a:solidFill>
                  <a:srgbClr val="525312"/>
                </a:solidFill>
                <a:latin typeface="Montserrat Extra-Bold"/>
              </a:rPr>
              <a:t>CULTURAL EVENTS AND TRADITIONS:</a:t>
            </a:r>
          </a:p>
        </p:txBody>
      </p:sp>
      <p:sp>
        <p:nvSpPr>
          <p:cNvPr id="10" name="TextBox 10"/>
          <p:cNvSpPr txBox="1"/>
          <p:nvPr/>
        </p:nvSpPr>
        <p:spPr>
          <a:xfrm>
            <a:off x="10274828" y="1607515"/>
            <a:ext cx="6408714" cy="7590156"/>
          </a:xfrm>
          <a:prstGeom prst="rect">
            <a:avLst/>
          </a:prstGeom>
        </p:spPr>
        <p:txBody>
          <a:bodyPr lIns="0" tIns="0" rIns="0" bIns="0" rtlCol="0" anchor="t">
            <a:spAutoFit/>
          </a:bodyPr>
          <a:lstStyle/>
          <a:p>
            <a:pPr>
              <a:lnSpc>
                <a:spcPts val="3219"/>
              </a:lnSpc>
            </a:pPr>
            <a:r>
              <a:rPr lang="en-US" sz="2299">
                <a:solidFill>
                  <a:srgbClr val="525312"/>
                </a:solidFill>
                <a:latin typeface="Open Sans"/>
              </a:rPr>
              <a:t>These festivals are celebrated with various cultural events and traditions, such as:</a:t>
            </a:r>
          </a:p>
          <a:p>
            <a:pPr marL="496566" lvl="1" indent="-248283">
              <a:lnSpc>
                <a:spcPts val="3219"/>
              </a:lnSpc>
              <a:buFont typeface="Arial"/>
              <a:buChar char="•"/>
            </a:pPr>
            <a:r>
              <a:rPr lang="en-US" sz="2299">
                <a:solidFill>
                  <a:srgbClr val="525312"/>
                </a:solidFill>
                <a:latin typeface="Open Sans"/>
              </a:rPr>
              <a:t>Traditional Clothing: People dress in their finest traditional attire during festivals. For example, men wear shalwar kameez, while women adorn colorful dresses like shalwar kameez or sarees, depending on the region.</a:t>
            </a:r>
          </a:p>
          <a:p>
            <a:pPr marL="496566" lvl="1" indent="-248283">
              <a:lnSpc>
                <a:spcPts val="3219"/>
              </a:lnSpc>
              <a:buFont typeface="Arial"/>
              <a:buChar char="•"/>
            </a:pPr>
            <a:r>
              <a:rPr lang="en-US" sz="2299">
                <a:solidFill>
                  <a:srgbClr val="525312"/>
                </a:solidFill>
                <a:latin typeface="Open Sans"/>
              </a:rPr>
              <a:t>Mehndi/Henna: Applying intricate henna designs on hands and feet is a common tradition, particularly during Eid celebrations and weddings. It adds a touch of beauty and artistry to the festivities.</a:t>
            </a:r>
          </a:p>
          <a:p>
            <a:pPr marL="496566" lvl="1" indent="-248283">
              <a:lnSpc>
                <a:spcPts val="3219"/>
              </a:lnSpc>
              <a:buFont typeface="Arial"/>
              <a:buChar char="•"/>
            </a:pPr>
            <a:r>
              <a:rPr lang="en-US" sz="2299">
                <a:solidFill>
                  <a:srgbClr val="525312"/>
                </a:solidFill>
                <a:latin typeface="Open Sans"/>
              </a:rPr>
              <a:t>Music and Dance: Festivals are often accompanied by lively music and traditional dance performances, such as the energetic Bhangra in Punjab or the graceful Attan in Khyber Pakhtunkhwa.</a:t>
            </a:r>
          </a:p>
          <a:p>
            <a:pPr>
              <a:lnSpc>
                <a:spcPts val="3219"/>
              </a:lnSpc>
              <a:spcBef>
                <a:spcPct val="0"/>
              </a:spcBef>
            </a:pPr>
            <a:r>
              <a:rPr lang="en-US" sz="2299">
                <a:solidFill>
                  <a:srgbClr val="525312"/>
                </a:solidFill>
                <a:latin typeface="Open Sans"/>
              </a:rPr>
              <a:t>,</a:t>
            </a:r>
          </a:p>
        </p:txBody>
      </p:sp>
      <p:grpSp>
        <p:nvGrpSpPr>
          <p:cNvPr id="11" name="Group 11"/>
          <p:cNvGrpSpPr/>
          <p:nvPr/>
        </p:nvGrpSpPr>
        <p:grpSpPr>
          <a:xfrm rot="-10800000">
            <a:off x="1366043" y="6028116"/>
            <a:ext cx="621302" cy="621302"/>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13" name="Group 13"/>
          <p:cNvGrpSpPr/>
          <p:nvPr/>
        </p:nvGrpSpPr>
        <p:grpSpPr>
          <a:xfrm rot="-10800000">
            <a:off x="2633584" y="6609329"/>
            <a:ext cx="1153016" cy="1153016"/>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sp>
        <p:nvSpPr>
          <p:cNvPr id="2" name="TextBox 2"/>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grpSp>
        <p:nvGrpSpPr>
          <p:cNvPr id="3" name="Group 3"/>
          <p:cNvGrpSpPr>
            <a:grpSpLocks noChangeAspect="1"/>
          </p:cNvGrpSpPr>
          <p:nvPr/>
        </p:nvGrpSpPr>
        <p:grpSpPr>
          <a:xfrm>
            <a:off x="9144000" y="1490281"/>
            <a:ext cx="7306439" cy="7306439"/>
            <a:chOff x="0" y="0"/>
            <a:chExt cx="6350000" cy="6350000"/>
          </a:xfrm>
        </p:grpSpPr>
        <p:sp>
          <p:nvSpPr>
            <p:cNvPr id="4" name="Freeform 4"/>
            <p:cNvSpPr/>
            <p:nvPr/>
          </p:nvSpPr>
          <p:spPr>
            <a:xfrm>
              <a:off x="655320" y="655320"/>
              <a:ext cx="5039360" cy="5039360"/>
            </a:xfrm>
            <a:custGeom>
              <a:avLst/>
              <a:gdLst/>
              <a:ahLst/>
              <a:cxnLst/>
              <a:rect l="l" t="t" r="r" b="b"/>
              <a:pathLst>
                <a:path w="5039360" h="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2"/>
              <a:stretch>
                <a:fillRect l="-90779"/>
              </a:stretch>
            </a:blipFill>
          </p:spPr>
        </p:sp>
        <p:sp>
          <p:nvSpPr>
            <p:cNvPr id="5" name="Freeform 5"/>
            <p:cNvSpPr/>
            <p:nvPr/>
          </p:nvSpPr>
          <p:spPr>
            <a:xfrm>
              <a:off x="0" y="0"/>
              <a:ext cx="6350000" cy="6350000"/>
            </a:xfrm>
            <a:custGeom>
              <a:avLst/>
              <a:gdLst/>
              <a:ahLst/>
              <a:cxnLst/>
              <a:rect l="l" t="t" r="r" b="b"/>
              <a:pathLst>
                <a:path w="6350000" h="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F0F1CF"/>
            </a:solidFill>
          </p:spPr>
        </p:sp>
      </p:grpSp>
      <p:sp>
        <p:nvSpPr>
          <p:cNvPr id="6" name="TextBox 6"/>
          <p:cNvSpPr txBox="1"/>
          <p:nvPr/>
        </p:nvSpPr>
        <p:spPr>
          <a:xfrm>
            <a:off x="1028700" y="601281"/>
            <a:ext cx="6627462" cy="629919"/>
          </a:xfrm>
          <a:prstGeom prst="rect">
            <a:avLst/>
          </a:prstGeom>
        </p:spPr>
        <p:txBody>
          <a:bodyPr lIns="0" tIns="0" rIns="0" bIns="0" rtlCol="0" anchor="t">
            <a:spAutoFit/>
          </a:bodyPr>
          <a:lstStyle/>
          <a:p>
            <a:pPr>
              <a:lnSpc>
                <a:spcPts val="5180"/>
              </a:lnSpc>
              <a:spcBef>
                <a:spcPct val="0"/>
              </a:spcBef>
            </a:pPr>
            <a:r>
              <a:rPr lang="en-US" sz="3700">
                <a:solidFill>
                  <a:srgbClr val="525312"/>
                </a:solidFill>
                <a:latin typeface="Montserrat Extra-Bold"/>
              </a:rPr>
              <a:t>REGIONAL FESTIVALS:</a:t>
            </a:r>
          </a:p>
        </p:txBody>
      </p:sp>
      <p:sp>
        <p:nvSpPr>
          <p:cNvPr id="7" name="TextBox 7"/>
          <p:cNvSpPr txBox="1"/>
          <p:nvPr/>
        </p:nvSpPr>
        <p:spPr>
          <a:xfrm>
            <a:off x="967192" y="1452181"/>
            <a:ext cx="6688970" cy="8324215"/>
          </a:xfrm>
          <a:prstGeom prst="rect">
            <a:avLst/>
          </a:prstGeom>
        </p:spPr>
        <p:txBody>
          <a:bodyPr lIns="0" tIns="0" rIns="0" bIns="0" rtlCol="0" anchor="t">
            <a:spAutoFit/>
          </a:bodyPr>
          <a:lstStyle/>
          <a:p>
            <a:pPr>
              <a:lnSpc>
                <a:spcPts val="2659"/>
              </a:lnSpc>
            </a:pPr>
            <a:r>
              <a:rPr lang="en-US" sz="1899">
                <a:solidFill>
                  <a:srgbClr val="525312"/>
                </a:solidFill>
                <a:latin typeface="Open Sans Bold"/>
              </a:rPr>
              <a:t>Pakistan's diverse regions also have their own unique festivals, reflecting regional cultures and traditions. Some examples include:</a:t>
            </a:r>
          </a:p>
          <a:p>
            <a:pPr marL="820416" lvl="2" indent="-273472">
              <a:lnSpc>
                <a:spcPts val="2659"/>
              </a:lnSpc>
              <a:buFont typeface="Arial"/>
              <a:buChar char="⚬"/>
            </a:pPr>
            <a:r>
              <a:rPr lang="en-US" sz="1899" u="sng">
                <a:solidFill>
                  <a:srgbClr val="525312"/>
                </a:solidFill>
                <a:latin typeface="Open Sans Bold"/>
              </a:rPr>
              <a:t>Basant:</a:t>
            </a:r>
            <a:r>
              <a:rPr lang="en-US" sz="1899">
                <a:solidFill>
                  <a:srgbClr val="525312"/>
                </a:solidFill>
                <a:latin typeface="Open Sans Bold"/>
              </a:rPr>
              <a:t> Celebrated in Punjab, particularly in Lahore, Basant marks the arrival of spring. It involves kite flying competitions, musical performances, and traditional food.</a:t>
            </a:r>
          </a:p>
          <a:p>
            <a:pPr marL="820416" lvl="2" indent="-273472">
              <a:lnSpc>
                <a:spcPts val="2659"/>
              </a:lnSpc>
              <a:buFont typeface="Arial"/>
              <a:buChar char="⚬"/>
            </a:pPr>
            <a:r>
              <a:rPr lang="en-US" sz="1899" u="sng">
                <a:solidFill>
                  <a:srgbClr val="525312"/>
                </a:solidFill>
                <a:latin typeface="Open Sans Bold"/>
              </a:rPr>
              <a:t>Shandur Polo Festival:</a:t>
            </a:r>
            <a:r>
              <a:rPr lang="en-US" sz="1899">
                <a:solidFill>
                  <a:srgbClr val="525312"/>
                </a:solidFill>
                <a:latin typeface="Open Sans Bold"/>
              </a:rPr>
              <a:t> Held in Gilgit-Baltistan, this festival showcases the thrilling sport of polo played at the world's highest polo ground. It attracts local and international spectators.</a:t>
            </a:r>
          </a:p>
          <a:p>
            <a:pPr marL="820416" lvl="2" indent="-273472">
              <a:lnSpc>
                <a:spcPts val="2659"/>
              </a:lnSpc>
              <a:buFont typeface="Arial"/>
              <a:buChar char="⚬"/>
            </a:pPr>
            <a:r>
              <a:rPr lang="en-US" sz="1899" u="sng">
                <a:solidFill>
                  <a:srgbClr val="525312"/>
                </a:solidFill>
                <a:latin typeface="Open Sans Bold"/>
              </a:rPr>
              <a:t>Kalash Spring Festival (Chilimjusht)</a:t>
            </a:r>
            <a:r>
              <a:rPr lang="en-US" sz="1899">
                <a:solidFill>
                  <a:srgbClr val="525312"/>
                </a:solidFill>
                <a:latin typeface="Open Sans Bold"/>
              </a:rPr>
              <a:t>: Celebrated by the Kalash community in Chitral, Khyber Pakhtunkhwa, this festival marks the arrival of spring with vibrant rituals, dance, and music.</a:t>
            </a:r>
          </a:p>
          <a:p>
            <a:pPr marL="820416" lvl="2" indent="-273472">
              <a:lnSpc>
                <a:spcPts val="2659"/>
              </a:lnSpc>
              <a:buFont typeface="Arial"/>
              <a:buChar char="⚬"/>
            </a:pPr>
            <a:r>
              <a:rPr lang="en-US" sz="1899" u="sng">
                <a:solidFill>
                  <a:srgbClr val="525312"/>
                </a:solidFill>
                <a:latin typeface="Open Sans Bold"/>
              </a:rPr>
              <a:t>Jashan-e-Baharan:</a:t>
            </a:r>
            <a:r>
              <a:rPr lang="en-US" sz="1899">
                <a:solidFill>
                  <a:srgbClr val="525312"/>
                </a:solidFill>
                <a:latin typeface="Open Sans Bold"/>
              </a:rPr>
              <a:t> Celebrated in Karachi, this festival welcomes spring with flower shows, cultural performances, and colorful processions.</a:t>
            </a:r>
          </a:p>
          <a:p>
            <a:pPr>
              <a:lnSpc>
                <a:spcPts val="2659"/>
              </a:lnSpc>
            </a:pPr>
            <a:endParaRPr lang="en-US" sz="1899">
              <a:solidFill>
                <a:srgbClr val="525312"/>
              </a:solidFill>
              <a:latin typeface="Open Sans Bold"/>
            </a:endParaRPr>
          </a:p>
          <a:p>
            <a:pPr>
              <a:lnSpc>
                <a:spcPts val="2659"/>
              </a:lnSpc>
              <a:spcBef>
                <a:spcPct val="0"/>
              </a:spcBef>
            </a:pPr>
            <a:r>
              <a:rPr lang="en-US" sz="1899">
                <a:solidFill>
                  <a:srgbClr val="525312"/>
                </a:solidFill>
                <a:latin typeface="Open Sans Bold"/>
              </a:rPr>
              <a:t>These festivals and celebrations highlight the cultural diversity, regional customs, and traditions that make Pakistan a vibrant and festive nation. They bring people together, promote cultural pride, and foster a sense of unity and joy among the population.</a:t>
            </a:r>
          </a:p>
          <a:p>
            <a:pPr>
              <a:lnSpc>
                <a:spcPts val="2659"/>
              </a:lnSpc>
              <a:spcBef>
                <a:spcPct val="0"/>
              </a:spcBef>
            </a:pPr>
            <a:endParaRPr lang="en-US" sz="1899">
              <a:solidFill>
                <a:srgbClr val="525312"/>
              </a:solidFill>
              <a:latin typeface="Open Sans Bold"/>
            </a:endParaRPr>
          </a:p>
        </p:txBody>
      </p:sp>
      <p:grpSp>
        <p:nvGrpSpPr>
          <p:cNvPr id="8" name="Group 8"/>
          <p:cNvGrpSpPr/>
          <p:nvPr/>
        </p:nvGrpSpPr>
        <p:grpSpPr>
          <a:xfrm rot="-10800000">
            <a:off x="16169829" y="7560552"/>
            <a:ext cx="621302" cy="621302"/>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10" name="Group 10"/>
          <p:cNvGrpSpPr/>
          <p:nvPr/>
        </p:nvGrpSpPr>
        <p:grpSpPr>
          <a:xfrm rot="-10800000">
            <a:off x="8567492" y="1262781"/>
            <a:ext cx="1153016" cy="1153016"/>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p:nvPr/>
        </p:nvGrpSpPr>
        <p:grpSpPr>
          <a:xfrm>
            <a:off x="9869379" y="0"/>
            <a:ext cx="8418621" cy="10287000"/>
            <a:chOff x="0" y="0"/>
            <a:chExt cx="11224828" cy="13716000"/>
          </a:xfrm>
        </p:grpSpPr>
        <p:pic>
          <p:nvPicPr>
            <p:cNvPr id="3" name="Picture 3"/>
            <p:cNvPicPr>
              <a:picLocks noChangeAspect="1"/>
            </p:cNvPicPr>
            <p:nvPr/>
          </p:nvPicPr>
          <p:blipFill>
            <a:blip r:embed="rId2"/>
            <a:srcRect l="442" r="442"/>
            <a:stretch>
              <a:fillRect/>
            </a:stretch>
          </p:blipFill>
          <p:spPr>
            <a:xfrm>
              <a:off x="0" y="0"/>
              <a:ext cx="11224828" cy="13716000"/>
            </a:xfrm>
            <a:prstGeom prst="rect">
              <a:avLst/>
            </a:prstGeom>
          </p:spPr>
        </p:pic>
      </p:grpSp>
      <p:sp>
        <p:nvSpPr>
          <p:cNvPr id="4" name="TextBox 4"/>
          <p:cNvSpPr txBox="1"/>
          <p:nvPr/>
        </p:nvSpPr>
        <p:spPr>
          <a:xfrm>
            <a:off x="648009" y="120650"/>
            <a:ext cx="8910719" cy="1623695"/>
          </a:xfrm>
          <a:prstGeom prst="rect">
            <a:avLst/>
          </a:prstGeom>
        </p:spPr>
        <p:txBody>
          <a:bodyPr lIns="0" tIns="0" rIns="0" bIns="0" rtlCol="0" anchor="t">
            <a:spAutoFit/>
          </a:bodyPr>
          <a:lstStyle/>
          <a:p>
            <a:pPr>
              <a:lnSpc>
                <a:spcPts val="6580"/>
              </a:lnSpc>
              <a:spcBef>
                <a:spcPct val="0"/>
              </a:spcBef>
            </a:pPr>
            <a:r>
              <a:rPr lang="en-US" sz="4700">
                <a:solidFill>
                  <a:srgbClr val="525312"/>
                </a:solidFill>
                <a:latin typeface="Montserrat Extra-Bold"/>
              </a:rPr>
              <a:t>5.TRADITIONAL ATTIRE AND CUISINE</a:t>
            </a:r>
          </a:p>
        </p:txBody>
      </p:sp>
      <p:sp>
        <p:nvSpPr>
          <p:cNvPr id="5" name="TextBox 5"/>
          <p:cNvSpPr txBox="1"/>
          <p:nvPr/>
        </p:nvSpPr>
        <p:spPr>
          <a:xfrm>
            <a:off x="648009" y="2948089"/>
            <a:ext cx="6949810" cy="6481445"/>
          </a:xfrm>
          <a:prstGeom prst="rect">
            <a:avLst/>
          </a:prstGeom>
        </p:spPr>
        <p:txBody>
          <a:bodyPr lIns="0" tIns="0" rIns="0" bIns="0" rtlCol="0" anchor="t">
            <a:spAutoFit/>
          </a:bodyPr>
          <a:lstStyle/>
          <a:p>
            <a:pPr>
              <a:lnSpc>
                <a:spcPts val="2379"/>
              </a:lnSpc>
            </a:pPr>
            <a:r>
              <a:rPr lang="en-US" sz="1699">
                <a:solidFill>
                  <a:srgbClr val="525312"/>
                </a:solidFill>
                <a:latin typeface="Open Sans Bold"/>
              </a:rPr>
              <a:t>Pakistan's diverse regions are known for their distinctive traditional clothing styles. Some examples include:</a:t>
            </a:r>
          </a:p>
          <a:p>
            <a:pPr marL="367029" lvl="1" indent="-183514">
              <a:lnSpc>
                <a:spcPts val="2379"/>
              </a:lnSpc>
              <a:buFont typeface="Arial"/>
              <a:buChar char="•"/>
            </a:pPr>
            <a:r>
              <a:rPr lang="en-US" sz="1699">
                <a:solidFill>
                  <a:srgbClr val="525312"/>
                </a:solidFill>
                <a:latin typeface="Open Sans Bold"/>
              </a:rPr>
              <a:t>Punjab: Traditional Punjabi attire for men includes the kurta, a loose-fitting tunic, paired with a shalwar, a baggy trouser. Women commonly wear the vibrant and colorful outfit called the Punjabi suit, consisting of a long shirt, wide trousers (shalwar), and a dupatta (scarf).</a:t>
            </a:r>
          </a:p>
          <a:p>
            <a:pPr marL="367029" lvl="1" indent="-183514">
              <a:lnSpc>
                <a:spcPts val="2379"/>
              </a:lnSpc>
              <a:buFont typeface="Arial"/>
              <a:buChar char="•"/>
            </a:pPr>
            <a:r>
              <a:rPr lang="en-US" sz="1699">
                <a:solidFill>
                  <a:srgbClr val="525312"/>
                </a:solidFill>
                <a:latin typeface="Open Sans Bold"/>
              </a:rPr>
              <a:t>Sindh: The Sindhi cultural attire includes the Sindhi cap for men, along with a long loose shirt called kameez, paired with wide trousers (shalwar). Women traditionally wear the Sindhi dress, which is a colorful, heavily embroidered dress called ajrak.</a:t>
            </a:r>
          </a:p>
          <a:p>
            <a:pPr marL="367029" lvl="1" indent="-183514">
              <a:lnSpc>
                <a:spcPts val="2379"/>
              </a:lnSpc>
              <a:buFont typeface="Arial"/>
              <a:buChar char="•"/>
            </a:pPr>
            <a:r>
              <a:rPr lang="en-US" sz="1699">
                <a:solidFill>
                  <a:srgbClr val="525312"/>
                </a:solidFill>
                <a:latin typeface="Open Sans Bold"/>
              </a:rPr>
              <a:t>Balochistan: Baloch men often wear the traditional dress known as the shalwar kameez, complemented by a loose-fitting cloak called a chapan. Women typically wear long, loose dresses with intricate embroidery and vibrant colors.</a:t>
            </a:r>
          </a:p>
          <a:p>
            <a:pPr marL="367029" lvl="1" indent="-183514">
              <a:lnSpc>
                <a:spcPts val="2379"/>
              </a:lnSpc>
              <a:buFont typeface="Arial"/>
              <a:buChar char="•"/>
            </a:pPr>
            <a:r>
              <a:rPr lang="en-US" sz="1699">
                <a:solidFill>
                  <a:srgbClr val="525312"/>
                </a:solidFill>
                <a:latin typeface="Open Sans Bold"/>
              </a:rPr>
              <a:t>Khyber Pakhtunkhwa: Traditional Pashtun clothing includes the Khet partug, which is a loose-fitting shirt worn with baggy trousers. Men also wear the iconic Pashtun turban called the pagri or pakol cap. Women wear colorful, embroidered dresses with distinctive patterns.</a:t>
            </a:r>
          </a:p>
          <a:p>
            <a:pPr>
              <a:lnSpc>
                <a:spcPts val="2379"/>
              </a:lnSpc>
              <a:spcBef>
                <a:spcPct val="0"/>
              </a:spcBef>
            </a:pPr>
            <a:endParaRPr lang="en-US" sz="1699">
              <a:solidFill>
                <a:srgbClr val="525312"/>
              </a:solidFill>
              <a:latin typeface="Open Sans Bold"/>
            </a:endParaRPr>
          </a:p>
        </p:txBody>
      </p:sp>
      <p:grpSp>
        <p:nvGrpSpPr>
          <p:cNvPr id="6" name="Group 6"/>
          <p:cNvGrpSpPr/>
          <p:nvPr/>
        </p:nvGrpSpPr>
        <p:grpSpPr>
          <a:xfrm rot="-10800000">
            <a:off x="9558728" y="7797992"/>
            <a:ext cx="621302" cy="621302"/>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8" name="Group 8"/>
          <p:cNvGrpSpPr/>
          <p:nvPr/>
        </p:nvGrpSpPr>
        <p:grpSpPr>
          <a:xfrm rot="-10800000">
            <a:off x="9292871" y="1503537"/>
            <a:ext cx="1153016" cy="1153016"/>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sp>
        <p:nvSpPr>
          <p:cNvPr id="10" name="TextBox 10"/>
          <p:cNvSpPr txBox="1"/>
          <p:nvPr/>
        </p:nvSpPr>
        <p:spPr>
          <a:xfrm>
            <a:off x="648009" y="2013370"/>
            <a:ext cx="6627462" cy="629919"/>
          </a:xfrm>
          <a:prstGeom prst="rect">
            <a:avLst/>
          </a:prstGeom>
        </p:spPr>
        <p:txBody>
          <a:bodyPr lIns="0" tIns="0" rIns="0" bIns="0" rtlCol="0" anchor="t">
            <a:spAutoFit/>
          </a:bodyPr>
          <a:lstStyle/>
          <a:p>
            <a:pPr>
              <a:lnSpc>
                <a:spcPts val="5180"/>
              </a:lnSpc>
              <a:spcBef>
                <a:spcPct val="0"/>
              </a:spcBef>
            </a:pPr>
            <a:r>
              <a:rPr lang="en-US" sz="3700">
                <a:solidFill>
                  <a:srgbClr val="525312"/>
                </a:solidFill>
                <a:latin typeface="Montserrat Extra-Bold"/>
              </a:rPr>
              <a:t>TRADITIONAL ATTIRE: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3211373" y="0"/>
            <a:ext cx="11865253" cy="5932627"/>
            <a:chOff x="0" y="0"/>
            <a:chExt cx="6662420" cy="3331210"/>
          </a:xfrm>
        </p:grpSpPr>
        <p:sp>
          <p:nvSpPr>
            <p:cNvPr id="3" name="Freeform 3"/>
            <p:cNvSpPr/>
            <p:nvPr/>
          </p:nvSpPr>
          <p:spPr>
            <a:xfrm>
              <a:off x="0" y="0"/>
              <a:ext cx="6662420" cy="3331210"/>
            </a:xfrm>
            <a:custGeom>
              <a:avLst/>
              <a:gdLst/>
              <a:ahLst/>
              <a:cxnLst/>
              <a:rect l="l" t="t" r="r" b="b"/>
              <a:pathLst>
                <a:path w="6662420" h="3331210">
                  <a:moveTo>
                    <a:pt x="3331210" y="0"/>
                  </a:moveTo>
                  <a:lnTo>
                    <a:pt x="6662420" y="0"/>
                  </a:lnTo>
                  <a:cubicBezTo>
                    <a:pt x="6662420" y="1840230"/>
                    <a:pt x="5171440" y="3331210"/>
                    <a:pt x="3331210" y="3331210"/>
                  </a:cubicBezTo>
                  <a:cubicBezTo>
                    <a:pt x="1490980" y="3331210"/>
                    <a:pt x="0" y="1840230"/>
                    <a:pt x="0" y="0"/>
                  </a:cubicBezTo>
                  <a:lnTo>
                    <a:pt x="3331210" y="0"/>
                  </a:lnTo>
                  <a:close/>
                </a:path>
              </a:pathLst>
            </a:custGeom>
            <a:blipFill>
              <a:blip r:embed="rId2"/>
              <a:stretch>
                <a:fillRect t="-16699" b="-16699"/>
              </a:stretch>
            </a:blipFill>
          </p:spPr>
        </p:sp>
      </p:grpSp>
      <p:grpSp>
        <p:nvGrpSpPr>
          <p:cNvPr id="4" name="Group 4"/>
          <p:cNvGrpSpPr/>
          <p:nvPr/>
        </p:nvGrpSpPr>
        <p:grpSpPr>
          <a:xfrm>
            <a:off x="2507084" y="3938338"/>
            <a:ext cx="12697324" cy="12697324"/>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solidFill>
          </p:spPr>
        </p:sp>
      </p:grpSp>
      <p:grpSp>
        <p:nvGrpSpPr>
          <p:cNvPr id="6" name="Group 6"/>
          <p:cNvGrpSpPr/>
          <p:nvPr/>
        </p:nvGrpSpPr>
        <p:grpSpPr>
          <a:xfrm rot="-10800000">
            <a:off x="1843815" y="2966313"/>
            <a:ext cx="621302" cy="621302"/>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8" name="Group 8"/>
          <p:cNvGrpSpPr/>
          <p:nvPr/>
        </p:nvGrpSpPr>
        <p:grpSpPr>
          <a:xfrm rot="-10800000">
            <a:off x="2507084" y="4566992"/>
            <a:ext cx="1153016" cy="1153016"/>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10" name="Group 10"/>
          <p:cNvGrpSpPr/>
          <p:nvPr/>
        </p:nvGrpSpPr>
        <p:grpSpPr>
          <a:xfrm rot="-10800000">
            <a:off x="14627900" y="4566992"/>
            <a:ext cx="1153016" cy="1153016"/>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12" name="Group 12"/>
          <p:cNvGrpSpPr/>
          <p:nvPr/>
        </p:nvGrpSpPr>
        <p:grpSpPr>
          <a:xfrm rot="-10800000">
            <a:off x="15822883" y="2966313"/>
            <a:ext cx="621302" cy="621302"/>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alpha val="69804"/>
              </a:srgbClr>
            </a:solidFill>
          </p:spPr>
        </p:sp>
      </p:grpSp>
      <p:sp>
        <p:nvSpPr>
          <p:cNvPr id="14" name="TextBox 14"/>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sp>
        <p:nvSpPr>
          <p:cNvPr id="15" name="TextBox 15"/>
          <p:cNvSpPr txBox="1"/>
          <p:nvPr/>
        </p:nvSpPr>
        <p:spPr>
          <a:xfrm>
            <a:off x="4987156" y="6520326"/>
            <a:ext cx="8313688" cy="3264887"/>
          </a:xfrm>
          <a:prstGeom prst="rect">
            <a:avLst/>
          </a:prstGeom>
        </p:spPr>
        <p:txBody>
          <a:bodyPr lIns="0" tIns="0" rIns="0" bIns="0" rtlCol="0" anchor="t">
            <a:spAutoFit/>
          </a:bodyPr>
          <a:lstStyle/>
          <a:p>
            <a:pPr algn="ctr">
              <a:lnSpc>
                <a:spcPts val="3270"/>
              </a:lnSpc>
              <a:spcBef>
                <a:spcPct val="0"/>
              </a:spcBef>
            </a:pPr>
            <a:r>
              <a:rPr lang="en-US" sz="2336">
                <a:solidFill>
                  <a:srgbClr val="172E08"/>
                </a:solidFill>
                <a:latin typeface="Open Sans Bold Italics"/>
              </a:rPr>
              <a:t>Traditional attire plays a crucial role in reflecting the cultural identity of different regions in Pakistan. It represents the rich heritage, values, and customs of specific communities. Traditional garments showcase the artistry of local artisans, with intricate embroidery, vibrant colors, and unique designs. They contribute to a sense of pride, belonging, and cultural expression, fostering a connection to one's roots and traditions.</a:t>
            </a:r>
          </a:p>
        </p:txBody>
      </p:sp>
      <p:sp>
        <p:nvSpPr>
          <p:cNvPr id="16" name="TextBox 16"/>
          <p:cNvSpPr txBox="1"/>
          <p:nvPr/>
        </p:nvSpPr>
        <p:spPr>
          <a:xfrm>
            <a:off x="6341856" y="4868368"/>
            <a:ext cx="6627462" cy="1064259"/>
          </a:xfrm>
          <a:prstGeom prst="rect">
            <a:avLst/>
          </a:prstGeom>
        </p:spPr>
        <p:txBody>
          <a:bodyPr lIns="0" tIns="0" rIns="0" bIns="0" rtlCol="0" anchor="t">
            <a:spAutoFit/>
          </a:bodyPr>
          <a:lstStyle/>
          <a:p>
            <a:pPr>
              <a:lnSpc>
                <a:spcPts val="4340"/>
              </a:lnSpc>
              <a:spcBef>
                <a:spcPct val="0"/>
              </a:spcBef>
            </a:pPr>
            <a:r>
              <a:rPr lang="en-US" sz="3100">
                <a:solidFill>
                  <a:srgbClr val="525312"/>
                </a:solidFill>
                <a:latin typeface="Montserrat Extra-Bold"/>
              </a:rPr>
              <a:t>SIGNIFICANCE OF TRADITIONAL ATTIRE: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p:nvPr/>
        </p:nvGrpSpPr>
        <p:grpSpPr>
          <a:xfrm>
            <a:off x="11721678" y="2644745"/>
            <a:ext cx="4595820" cy="4595820"/>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F0F1CF"/>
            </a:solidFill>
          </p:spPr>
        </p:sp>
      </p:grpSp>
      <p:grpSp>
        <p:nvGrpSpPr>
          <p:cNvPr id="4" name="Group 4"/>
          <p:cNvGrpSpPr/>
          <p:nvPr/>
        </p:nvGrpSpPr>
        <p:grpSpPr>
          <a:xfrm>
            <a:off x="14619663" y="1028700"/>
            <a:ext cx="4112454" cy="5486400"/>
            <a:chOff x="0" y="0"/>
            <a:chExt cx="5483272" cy="7315200"/>
          </a:xfrm>
        </p:grpSpPr>
        <p:pic>
          <p:nvPicPr>
            <p:cNvPr id="5" name="Picture 5"/>
            <p:cNvPicPr>
              <a:picLocks noChangeAspect="1"/>
            </p:cNvPicPr>
            <p:nvPr/>
          </p:nvPicPr>
          <p:blipFill>
            <a:blip r:embed="rId2"/>
            <a:srcRect l="25014" r="25014"/>
            <a:stretch>
              <a:fillRect/>
            </a:stretch>
          </p:blipFill>
          <p:spPr>
            <a:xfrm>
              <a:off x="0" y="0"/>
              <a:ext cx="5483272" cy="7315200"/>
            </a:xfrm>
            <a:prstGeom prst="rect">
              <a:avLst/>
            </a:prstGeom>
          </p:spPr>
        </p:pic>
      </p:grpSp>
      <p:grpSp>
        <p:nvGrpSpPr>
          <p:cNvPr id="6" name="Group 6"/>
          <p:cNvGrpSpPr/>
          <p:nvPr/>
        </p:nvGrpSpPr>
        <p:grpSpPr>
          <a:xfrm>
            <a:off x="10070116" y="3461249"/>
            <a:ext cx="4112454" cy="5486400"/>
            <a:chOff x="0" y="0"/>
            <a:chExt cx="5483272" cy="7315200"/>
          </a:xfrm>
        </p:grpSpPr>
        <p:pic>
          <p:nvPicPr>
            <p:cNvPr id="7" name="Picture 7"/>
            <p:cNvPicPr>
              <a:picLocks noChangeAspect="1"/>
            </p:cNvPicPr>
            <p:nvPr/>
          </p:nvPicPr>
          <p:blipFill>
            <a:blip r:embed="rId3"/>
            <a:srcRect l="24983" r="24983"/>
            <a:stretch>
              <a:fillRect/>
            </a:stretch>
          </p:blipFill>
          <p:spPr>
            <a:xfrm>
              <a:off x="0" y="0"/>
              <a:ext cx="5483272" cy="7315200"/>
            </a:xfrm>
            <a:prstGeom prst="rect">
              <a:avLst/>
            </a:prstGeom>
          </p:spPr>
        </p:pic>
      </p:grpSp>
      <p:sp>
        <p:nvSpPr>
          <p:cNvPr id="8" name="TextBox 8"/>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sp>
        <p:nvSpPr>
          <p:cNvPr id="9" name="TextBox 9"/>
          <p:cNvSpPr txBox="1"/>
          <p:nvPr/>
        </p:nvSpPr>
        <p:spPr>
          <a:xfrm>
            <a:off x="781089" y="188458"/>
            <a:ext cx="10297922" cy="1180464"/>
          </a:xfrm>
          <a:prstGeom prst="rect">
            <a:avLst/>
          </a:prstGeom>
        </p:spPr>
        <p:txBody>
          <a:bodyPr lIns="0" tIns="0" rIns="0" bIns="0" rtlCol="0" anchor="t">
            <a:spAutoFit/>
          </a:bodyPr>
          <a:lstStyle/>
          <a:p>
            <a:pPr>
              <a:lnSpc>
                <a:spcPts val="4760"/>
              </a:lnSpc>
              <a:spcBef>
                <a:spcPct val="0"/>
              </a:spcBef>
            </a:pPr>
            <a:r>
              <a:rPr lang="en-US" sz="3400">
                <a:solidFill>
                  <a:srgbClr val="172E08"/>
                </a:solidFill>
                <a:latin typeface="Montserrat Extra-Bold"/>
              </a:rPr>
              <a:t>POPULAR PAKISTANI DISHES AND REGIONAL VARIATIONS:</a:t>
            </a:r>
          </a:p>
        </p:txBody>
      </p:sp>
      <p:sp>
        <p:nvSpPr>
          <p:cNvPr id="10" name="TextBox 10"/>
          <p:cNvSpPr txBox="1"/>
          <p:nvPr/>
        </p:nvSpPr>
        <p:spPr>
          <a:xfrm>
            <a:off x="485501" y="1382844"/>
            <a:ext cx="9273964" cy="8797925"/>
          </a:xfrm>
          <a:prstGeom prst="rect">
            <a:avLst/>
          </a:prstGeom>
        </p:spPr>
        <p:txBody>
          <a:bodyPr lIns="0" tIns="0" rIns="0" bIns="0" rtlCol="0" anchor="t">
            <a:spAutoFit/>
          </a:bodyPr>
          <a:lstStyle/>
          <a:p>
            <a:pPr>
              <a:lnSpc>
                <a:spcPts val="2799"/>
              </a:lnSpc>
            </a:pPr>
            <a:r>
              <a:rPr lang="en-US" sz="1999">
                <a:solidFill>
                  <a:srgbClr val="172E08"/>
                </a:solidFill>
                <a:latin typeface="Open Sans Bold"/>
              </a:rPr>
              <a:t>Pakistan is renowned for its diverse and flavorful cuisine. Some popular dishes and their regional variations include:</a:t>
            </a:r>
          </a:p>
          <a:p>
            <a:pPr marL="863595" lvl="2" indent="-287865">
              <a:lnSpc>
                <a:spcPts val="2799"/>
              </a:lnSpc>
              <a:buFont typeface="Arial"/>
              <a:buChar char="⚬"/>
            </a:pPr>
            <a:r>
              <a:rPr lang="en-US" sz="1999" u="sng">
                <a:solidFill>
                  <a:srgbClr val="172E08"/>
                </a:solidFill>
                <a:latin typeface="Open Sans Bold"/>
              </a:rPr>
              <a:t>Biryani:</a:t>
            </a:r>
            <a:r>
              <a:rPr lang="en-US" sz="1999">
                <a:solidFill>
                  <a:srgbClr val="172E08"/>
                </a:solidFill>
                <a:latin typeface="Open Sans Bold"/>
              </a:rPr>
              <a:t> A fragrant rice dish cooked with meat, spices, and aromatic herbs. Variations include Sindhi Biryani, Lahori Biryani, and Hyderabadi Biryani.</a:t>
            </a:r>
          </a:p>
          <a:p>
            <a:pPr marL="863595" lvl="2" indent="-287865">
              <a:lnSpc>
                <a:spcPts val="2799"/>
              </a:lnSpc>
              <a:buFont typeface="Arial"/>
              <a:buChar char="⚬"/>
            </a:pPr>
            <a:r>
              <a:rPr lang="en-US" sz="1999" u="sng">
                <a:solidFill>
                  <a:srgbClr val="172E08"/>
                </a:solidFill>
                <a:latin typeface="Open Sans Bold"/>
              </a:rPr>
              <a:t>Karahi:</a:t>
            </a:r>
            <a:r>
              <a:rPr lang="en-US" sz="1999">
                <a:solidFill>
                  <a:srgbClr val="172E08"/>
                </a:solidFill>
                <a:latin typeface="Open Sans Bold"/>
              </a:rPr>
              <a:t> A savory and spicy dish prepared with meat, tomatoes, ginger, garlic, and a blend of aromatic spices. It is popular in Punjab and Khyber Pakhtunkhwa.</a:t>
            </a:r>
          </a:p>
          <a:p>
            <a:pPr marL="863595" lvl="2" indent="-287865">
              <a:lnSpc>
                <a:spcPts val="2799"/>
              </a:lnSpc>
              <a:buFont typeface="Arial"/>
              <a:buChar char="⚬"/>
            </a:pPr>
            <a:r>
              <a:rPr lang="en-US" sz="1999" u="sng">
                <a:solidFill>
                  <a:srgbClr val="172E08"/>
                </a:solidFill>
                <a:latin typeface="Open Sans Bold"/>
              </a:rPr>
              <a:t>Haleem:</a:t>
            </a:r>
            <a:r>
              <a:rPr lang="en-US" sz="1999">
                <a:solidFill>
                  <a:srgbClr val="172E08"/>
                </a:solidFill>
                <a:latin typeface="Open Sans Bold"/>
              </a:rPr>
              <a:t> A slow-cooked dish made with meat, lentils, and wheat, garnished with fried onions and served with naan bread. It is a specialty of Karachi and Hyderabad.</a:t>
            </a:r>
          </a:p>
          <a:p>
            <a:pPr marL="863595" lvl="2" indent="-287865">
              <a:lnSpc>
                <a:spcPts val="2799"/>
              </a:lnSpc>
              <a:buFont typeface="Arial"/>
              <a:buChar char="⚬"/>
            </a:pPr>
            <a:r>
              <a:rPr lang="en-US" sz="1999" u="sng">
                <a:solidFill>
                  <a:srgbClr val="172E08"/>
                </a:solidFill>
                <a:latin typeface="Open Sans Bold"/>
              </a:rPr>
              <a:t>Nihari</a:t>
            </a:r>
            <a:r>
              <a:rPr lang="en-US" sz="1999">
                <a:solidFill>
                  <a:srgbClr val="172E08"/>
                </a:solidFill>
                <a:latin typeface="Open Sans Bold"/>
              </a:rPr>
              <a:t>: A slow-cooked meat stew, often made with beef, simmered overnight with a blend of spices. It is a beloved dish in Lahore and other parts of Punjab.</a:t>
            </a:r>
          </a:p>
          <a:p>
            <a:pPr marL="863595" lvl="2" indent="-287865">
              <a:lnSpc>
                <a:spcPts val="2799"/>
              </a:lnSpc>
              <a:buFont typeface="Arial"/>
              <a:buChar char="⚬"/>
            </a:pPr>
            <a:r>
              <a:rPr lang="en-US" sz="1999" u="sng">
                <a:solidFill>
                  <a:srgbClr val="172E08"/>
                </a:solidFill>
                <a:latin typeface="Open Sans Bold"/>
              </a:rPr>
              <a:t>Peshawari Chapli Kebab</a:t>
            </a:r>
            <a:r>
              <a:rPr lang="en-US" sz="1999">
                <a:solidFill>
                  <a:srgbClr val="172E08"/>
                </a:solidFill>
                <a:latin typeface="Open Sans Bold"/>
              </a:rPr>
              <a:t>: A specialty of Peshawar, these flat, round kebabs are made from minced meat mixed with spices and are known for their rich flavors.</a:t>
            </a:r>
          </a:p>
          <a:p>
            <a:pPr marL="863595" lvl="2" indent="-287865">
              <a:lnSpc>
                <a:spcPts val="2799"/>
              </a:lnSpc>
              <a:buFont typeface="Arial"/>
              <a:buChar char="⚬"/>
            </a:pPr>
            <a:r>
              <a:rPr lang="en-US" sz="1999" u="sng">
                <a:solidFill>
                  <a:srgbClr val="172E08"/>
                </a:solidFill>
                <a:latin typeface="Open Sans Bold"/>
              </a:rPr>
              <a:t>Sindhi Kadhi</a:t>
            </a:r>
            <a:r>
              <a:rPr lang="en-US" sz="1999">
                <a:solidFill>
                  <a:srgbClr val="172E08"/>
                </a:solidFill>
                <a:latin typeface="Open Sans Bold"/>
              </a:rPr>
              <a:t>: A tangy and spicy yogurt-based curry, typically prepared with vegetables and gram flour. It is a staple dish in Sindh.</a:t>
            </a:r>
          </a:p>
          <a:p>
            <a:pPr>
              <a:lnSpc>
                <a:spcPts val="2799"/>
              </a:lnSpc>
            </a:pPr>
            <a:r>
              <a:rPr lang="en-US" sz="1999">
                <a:solidFill>
                  <a:srgbClr val="172E08"/>
                </a:solidFill>
                <a:latin typeface="Open Sans Bold"/>
              </a:rPr>
              <a:t>These are just a few examples, and Pakistani cuisine offers a wide range of flavors, ingredients, and regional specialties. The culinary diversity reflects the multicultural heritage of Pakistan and adds to its vibrant cultural tapestry.</a:t>
            </a:r>
          </a:p>
          <a:p>
            <a:pPr>
              <a:lnSpc>
                <a:spcPts val="2799"/>
              </a:lnSpc>
              <a:spcBef>
                <a:spcPct val="0"/>
              </a:spcBef>
            </a:pPr>
            <a:endParaRPr lang="en-US" sz="1999">
              <a:solidFill>
                <a:srgbClr val="172E08"/>
              </a:solidFill>
              <a:latin typeface="Open Sans Bold"/>
            </a:endParaRPr>
          </a:p>
        </p:txBody>
      </p:sp>
      <p:grpSp>
        <p:nvGrpSpPr>
          <p:cNvPr id="11" name="Group 11"/>
          <p:cNvGrpSpPr/>
          <p:nvPr/>
        </p:nvGrpSpPr>
        <p:grpSpPr>
          <a:xfrm rot="-10800000">
            <a:off x="9759465" y="3150598"/>
            <a:ext cx="621302" cy="621302"/>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13" name="Group 13"/>
          <p:cNvGrpSpPr/>
          <p:nvPr/>
        </p:nvGrpSpPr>
        <p:grpSpPr>
          <a:xfrm rot="-10800000">
            <a:off x="13599038" y="452192"/>
            <a:ext cx="1153016" cy="1153016"/>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alpha val="69804"/>
              </a:srgbClr>
            </a:solidFill>
          </p:spPr>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p:nvPr/>
        </p:nvGrpSpPr>
        <p:grpSpPr>
          <a:xfrm>
            <a:off x="1028700" y="2083797"/>
            <a:ext cx="10726645" cy="8203203"/>
            <a:chOff x="0" y="0"/>
            <a:chExt cx="14302193" cy="10937604"/>
          </a:xfrm>
        </p:grpSpPr>
        <p:pic>
          <p:nvPicPr>
            <p:cNvPr id="3" name="Picture 3"/>
            <p:cNvPicPr>
              <a:picLocks noChangeAspect="1"/>
            </p:cNvPicPr>
            <p:nvPr/>
          </p:nvPicPr>
          <p:blipFill>
            <a:blip r:embed="rId2"/>
            <a:srcRect l="10771" r="10771"/>
            <a:stretch>
              <a:fillRect/>
            </a:stretch>
          </p:blipFill>
          <p:spPr>
            <a:xfrm>
              <a:off x="0" y="0"/>
              <a:ext cx="14302193" cy="10937604"/>
            </a:xfrm>
            <a:prstGeom prst="rect">
              <a:avLst/>
            </a:prstGeom>
          </p:spPr>
        </p:pic>
      </p:grpSp>
      <p:grpSp>
        <p:nvGrpSpPr>
          <p:cNvPr id="4" name="Group 4"/>
          <p:cNvGrpSpPr/>
          <p:nvPr/>
        </p:nvGrpSpPr>
        <p:grpSpPr>
          <a:xfrm>
            <a:off x="9833989" y="0"/>
            <a:ext cx="8454011" cy="10287000"/>
            <a:chOff x="0" y="0"/>
            <a:chExt cx="3084046" cy="3752725"/>
          </a:xfrm>
        </p:grpSpPr>
        <p:sp>
          <p:nvSpPr>
            <p:cNvPr id="5" name="Freeform 5"/>
            <p:cNvSpPr/>
            <p:nvPr/>
          </p:nvSpPr>
          <p:spPr>
            <a:xfrm>
              <a:off x="0" y="0"/>
              <a:ext cx="3084046" cy="3752726"/>
            </a:xfrm>
            <a:custGeom>
              <a:avLst/>
              <a:gdLst/>
              <a:ahLst/>
              <a:cxnLst/>
              <a:rect l="l" t="t" r="r" b="b"/>
              <a:pathLst>
                <a:path w="3084046" h="3752726">
                  <a:moveTo>
                    <a:pt x="0" y="0"/>
                  </a:moveTo>
                  <a:lnTo>
                    <a:pt x="3084046" y="0"/>
                  </a:lnTo>
                  <a:lnTo>
                    <a:pt x="3084046" y="3752726"/>
                  </a:lnTo>
                  <a:lnTo>
                    <a:pt x="0" y="3752726"/>
                  </a:lnTo>
                  <a:close/>
                </a:path>
              </a:pathLst>
            </a:custGeom>
            <a:solidFill>
              <a:srgbClr val="F0F1CF">
                <a:alpha val="94902"/>
              </a:srgbClr>
            </a:solidFill>
          </p:spPr>
        </p:sp>
      </p:grpSp>
      <p:sp>
        <p:nvSpPr>
          <p:cNvPr id="6" name="TextBox 6"/>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sp>
        <p:nvSpPr>
          <p:cNvPr id="7" name="TextBox 7"/>
          <p:cNvSpPr txBox="1"/>
          <p:nvPr/>
        </p:nvSpPr>
        <p:spPr>
          <a:xfrm>
            <a:off x="10095917" y="211046"/>
            <a:ext cx="8192083" cy="712470"/>
          </a:xfrm>
          <a:prstGeom prst="rect">
            <a:avLst/>
          </a:prstGeom>
        </p:spPr>
        <p:txBody>
          <a:bodyPr lIns="0" tIns="0" rIns="0" bIns="0" rtlCol="0" anchor="t">
            <a:spAutoFit/>
          </a:bodyPr>
          <a:lstStyle/>
          <a:p>
            <a:pPr>
              <a:lnSpc>
                <a:spcPts val="5880"/>
              </a:lnSpc>
              <a:spcBef>
                <a:spcPct val="0"/>
              </a:spcBef>
            </a:pPr>
            <a:r>
              <a:rPr lang="en-US" sz="4200">
                <a:solidFill>
                  <a:srgbClr val="172E08"/>
                </a:solidFill>
                <a:latin typeface="Montserrat Extra-Bold"/>
              </a:rPr>
              <a:t>6.ARTS, MUSIC, AND DANCE</a:t>
            </a:r>
          </a:p>
        </p:txBody>
      </p:sp>
      <p:sp>
        <p:nvSpPr>
          <p:cNvPr id="8" name="TextBox 8"/>
          <p:cNvSpPr txBox="1"/>
          <p:nvPr/>
        </p:nvSpPr>
        <p:spPr>
          <a:xfrm>
            <a:off x="11381916" y="4457761"/>
            <a:ext cx="6158488" cy="2197735"/>
          </a:xfrm>
          <a:prstGeom prst="rect">
            <a:avLst/>
          </a:prstGeom>
        </p:spPr>
        <p:txBody>
          <a:bodyPr lIns="0" tIns="0" rIns="0" bIns="0" rtlCol="0" anchor="t">
            <a:spAutoFit/>
          </a:bodyPr>
          <a:lstStyle/>
          <a:p>
            <a:pPr>
              <a:lnSpc>
                <a:spcPts val="2239"/>
              </a:lnSpc>
              <a:spcBef>
                <a:spcPct val="0"/>
              </a:spcBef>
            </a:pPr>
            <a:r>
              <a:rPr lang="en-US" sz="1599">
                <a:solidFill>
                  <a:srgbClr val="172E08"/>
                </a:solidFill>
                <a:latin typeface="Open Sans Bold"/>
              </a:rPr>
              <a:t>Arts, music, and dance hold immense significance in Pakistani culture, serving as expressions of creativity, identity, and emotions. They play a vital role in preserving traditions, promoting cultural heritage, and fostering a sense of community. Through various art forms, Pakistanis celebrate their history, social values, and collective experiences, showcasing the richness and diversity of the nation's cultural tapestry.</a:t>
            </a:r>
          </a:p>
        </p:txBody>
      </p:sp>
      <p:grpSp>
        <p:nvGrpSpPr>
          <p:cNvPr id="9" name="Group 9"/>
          <p:cNvGrpSpPr/>
          <p:nvPr/>
        </p:nvGrpSpPr>
        <p:grpSpPr>
          <a:xfrm rot="-10800000">
            <a:off x="6392023" y="1773146"/>
            <a:ext cx="621302" cy="621302"/>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11" name="Group 11"/>
          <p:cNvGrpSpPr/>
          <p:nvPr/>
        </p:nvGrpSpPr>
        <p:grpSpPr>
          <a:xfrm rot="-10800000">
            <a:off x="407341" y="7339048"/>
            <a:ext cx="1153016" cy="1153016"/>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sp>
        <p:nvSpPr>
          <p:cNvPr id="13" name="TextBox 13"/>
          <p:cNvSpPr txBox="1"/>
          <p:nvPr/>
        </p:nvSpPr>
        <p:spPr>
          <a:xfrm>
            <a:off x="11381916" y="2036172"/>
            <a:ext cx="5948056" cy="1597661"/>
          </a:xfrm>
          <a:prstGeom prst="rect">
            <a:avLst/>
          </a:prstGeom>
        </p:spPr>
        <p:txBody>
          <a:bodyPr lIns="0" tIns="0" rIns="0" bIns="0" rtlCol="0" anchor="t">
            <a:spAutoFit/>
          </a:bodyPr>
          <a:lstStyle/>
          <a:p>
            <a:pPr algn="ctr">
              <a:lnSpc>
                <a:spcPts val="4339"/>
              </a:lnSpc>
              <a:spcBef>
                <a:spcPct val="0"/>
              </a:spcBef>
            </a:pPr>
            <a:r>
              <a:rPr lang="en-US" sz="3099">
                <a:solidFill>
                  <a:srgbClr val="000000"/>
                </a:solidFill>
                <a:latin typeface="Open Sans Bold"/>
              </a:rPr>
              <a:t>Importance of Arts, Music, and Dance in Pakistani Culture: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p:nvPr/>
        </p:nvGrpSpPr>
        <p:grpSpPr>
          <a:xfrm>
            <a:off x="11721678" y="2644745"/>
            <a:ext cx="4595820" cy="4595820"/>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F0F1CF"/>
            </a:solidFill>
          </p:spPr>
        </p:sp>
      </p:grpSp>
      <p:grpSp>
        <p:nvGrpSpPr>
          <p:cNvPr id="4" name="Group 4"/>
          <p:cNvGrpSpPr/>
          <p:nvPr/>
        </p:nvGrpSpPr>
        <p:grpSpPr>
          <a:xfrm>
            <a:off x="14175546" y="1028700"/>
            <a:ext cx="4112454" cy="5486400"/>
            <a:chOff x="0" y="0"/>
            <a:chExt cx="5483272" cy="7315200"/>
          </a:xfrm>
        </p:grpSpPr>
        <p:pic>
          <p:nvPicPr>
            <p:cNvPr id="5" name="Picture 5"/>
            <p:cNvPicPr>
              <a:picLocks noChangeAspect="1"/>
            </p:cNvPicPr>
            <p:nvPr/>
          </p:nvPicPr>
          <p:blipFill>
            <a:blip r:embed="rId2"/>
            <a:srcRect l="12521" r="12521"/>
            <a:stretch>
              <a:fillRect/>
            </a:stretch>
          </p:blipFill>
          <p:spPr>
            <a:xfrm>
              <a:off x="0" y="0"/>
              <a:ext cx="5483272" cy="7315200"/>
            </a:xfrm>
            <a:prstGeom prst="rect">
              <a:avLst/>
            </a:prstGeom>
          </p:spPr>
        </p:pic>
      </p:grpSp>
      <p:grpSp>
        <p:nvGrpSpPr>
          <p:cNvPr id="6" name="Group 6"/>
          <p:cNvGrpSpPr/>
          <p:nvPr/>
        </p:nvGrpSpPr>
        <p:grpSpPr>
          <a:xfrm>
            <a:off x="9759465" y="3771900"/>
            <a:ext cx="4112454" cy="5486400"/>
            <a:chOff x="0" y="0"/>
            <a:chExt cx="5483272" cy="7315200"/>
          </a:xfrm>
        </p:grpSpPr>
        <p:pic>
          <p:nvPicPr>
            <p:cNvPr id="7" name="Picture 7"/>
            <p:cNvPicPr>
              <a:picLocks noChangeAspect="1"/>
            </p:cNvPicPr>
            <p:nvPr/>
          </p:nvPicPr>
          <p:blipFill>
            <a:blip r:embed="rId3"/>
            <a:srcRect l="21891" r="21891"/>
            <a:stretch>
              <a:fillRect/>
            </a:stretch>
          </p:blipFill>
          <p:spPr>
            <a:xfrm>
              <a:off x="0" y="0"/>
              <a:ext cx="5483272" cy="7315200"/>
            </a:xfrm>
            <a:prstGeom prst="rect">
              <a:avLst/>
            </a:prstGeom>
          </p:spPr>
        </p:pic>
      </p:grpSp>
      <p:sp>
        <p:nvSpPr>
          <p:cNvPr id="8" name="TextBox 8"/>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sp>
        <p:nvSpPr>
          <p:cNvPr id="9" name="TextBox 9"/>
          <p:cNvSpPr txBox="1"/>
          <p:nvPr/>
        </p:nvSpPr>
        <p:spPr>
          <a:xfrm>
            <a:off x="781089" y="385517"/>
            <a:ext cx="9670400" cy="1287144"/>
          </a:xfrm>
          <a:prstGeom prst="rect">
            <a:avLst/>
          </a:prstGeom>
        </p:spPr>
        <p:txBody>
          <a:bodyPr lIns="0" tIns="0" rIns="0" bIns="0" rtlCol="0" anchor="t">
            <a:spAutoFit/>
          </a:bodyPr>
          <a:lstStyle/>
          <a:p>
            <a:pPr>
              <a:lnSpc>
                <a:spcPts val="5180"/>
              </a:lnSpc>
              <a:spcBef>
                <a:spcPct val="0"/>
              </a:spcBef>
            </a:pPr>
            <a:r>
              <a:rPr lang="en-US" sz="3700">
                <a:solidFill>
                  <a:srgbClr val="525312"/>
                </a:solidFill>
                <a:latin typeface="Montserrat Extra-Bold"/>
              </a:rPr>
              <a:t>FAMOUS PAKISTANI MUSICIANS, ARTISTS, AND THEIR CONTRIBUTIONS:</a:t>
            </a:r>
          </a:p>
        </p:txBody>
      </p:sp>
      <p:sp>
        <p:nvSpPr>
          <p:cNvPr id="10" name="TextBox 10"/>
          <p:cNvSpPr txBox="1"/>
          <p:nvPr/>
        </p:nvSpPr>
        <p:spPr>
          <a:xfrm>
            <a:off x="781089" y="1912760"/>
            <a:ext cx="8207918" cy="8157210"/>
          </a:xfrm>
          <a:prstGeom prst="rect">
            <a:avLst/>
          </a:prstGeom>
        </p:spPr>
        <p:txBody>
          <a:bodyPr lIns="0" tIns="0" rIns="0" bIns="0" rtlCol="0" anchor="t">
            <a:spAutoFit/>
          </a:bodyPr>
          <a:lstStyle/>
          <a:p>
            <a:pPr>
              <a:lnSpc>
                <a:spcPts val="2939"/>
              </a:lnSpc>
            </a:pPr>
            <a:r>
              <a:rPr lang="en-US" sz="2099">
                <a:solidFill>
                  <a:srgbClr val="525312"/>
                </a:solidFill>
                <a:latin typeface="Open Sans Bold"/>
              </a:rPr>
              <a:t>Pakistan is home to many renowned musicians and artists who have made significant contributions to their respective fields. Some notable names include:</a:t>
            </a:r>
          </a:p>
          <a:p>
            <a:pPr marL="906774" lvl="2" indent="-302258">
              <a:lnSpc>
                <a:spcPts val="2939"/>
              </a:lnSpc>
              <a:buFont typeface="Arial"/>
              <a:buChar char="⚬"/>
            </a:pPr>
            <a:r>
              <a:rPr lang="en-US" sz="2099">
                <a:solidFill>
                  <a:srgbClr val="525312"/>
                </a:solidFill>
                <a:latin typeface="Open Sans Bold"/>
              </a:rPr>
              <a:t>Nusrat Fateh Ali Khan: A legendary qawwali singer who popularized the genre both nationally and internationally.</a:t>
            </a:r>
          </a:p>
          <a:p>
            <a:pPr marL="906774" lvl="2" indent="-302258">
              <a:lnSpc>
                <a:spcPts val="2939"/>
              </a:lnSpc>
              <a:buFont typeface="Arial"/>
              <a:buChar char="⚬"/>
            </a:pPr>
            <a:r>
              <a:rPr lang="en-US" sz="2099">
                <a:solidFill>
                  <a:srgbClr val="525312"/>
                </a:solidFill>
                <a:latin typeface="Open Sans Bold"/>
              </a:rPr>
              <a:t>Abida Parveen: A prominent Sufi singer known for her soul-stirring performances and mastery of various musical forms.</a:t>
            </a:r>
          </a:p>
          <a:p>
            <a:pPr marL="906774" lvl="2" indent="-302258">
              <a:lnSpc>
                <a:spcPts val="2939"/>
              </a:lnSpc>
              <a:buFont typeface="Arial"/>
              <a:buChar char="⚬"/>
            </a:pPr>
            <a:r>
              <a:rPr lang="en-US" sz="2099">
                <a:solidFill>
                  <a:srgbClr val="525312"/>
                </a:solidFill>
                <a:latin typeface="Open Sans Bold"/>
              </a:rPr>
              <a:t>Mehdi Hassan: A renowned ghazal maestro whose melodious voice captivated audiences worldwide.</a:t>
            </a:r>
          </a:p>
          <a:p>
            <a:pPr marL="906774" lvl="2" indent="-302258">
              <a:lnSpc>
                <a:spcPts val="2939"/>
              </a:lnSpc>
              <a:buFont typeface="Arial"/>
              <a:buChar char="⚬"/>
            </a:pPr>
            <a:r>
              <a:rPr lang="en-US" sz="2099">
                <a:solidFill>
                  <a:srgbClr val="525312"/>
                </a:solidFill>
                <a:latin typeface="Open Sans Bold"/>
              </a:rPr>
              <a:t>Reshma: An iconic folk singer known for her powerful vocals and renditions of traditional folk songs.</a:t>
            </a:r>
          </a:p>
          <a:p>
            <a:pPr marL="906774" lvl="2" indent="-302258">
              <a:lnSpc>
                <a:spcPts val="2939"/>
              </a:lnSpc>
              <a:buFont typeface="Arial"/>
              <a:buChar char="⚬"/>
            </a:pPr>
            <a:r>
              <a:rPr lang="en-US" sz="2099">
                <a:solidFill>
                  <a:srgbClr val="525312"/>
                </a:solidFill>
                <a:latin typeface="Open Sans Bold"/>
              </a:rPr>
              <a:t>Sadequain: A celebrated painter known for his distinct artistic style and contribution to Pakistani visual arts.</a:t>
            </a:r>
          </a:p>
          <a:p>
            <a:pPr marL="906774" lvl="2" indent="-302258">
              <a:lnSpc>
                <a:spcPts val="2939"/>
              </a:lnSpc>
              <a:buFont typeface="Arial"/>
              <a:buChar char="⚬"/>
            </a:pPr>
            <a:r>
              <a:rPr lang="en-US" sz="2099">
                <a:solidFill>
                  <a:srgbClr val="525312"/>
                </a:solidFill>
                <a:latin typeface="Open Sans Bold"/>
              </a:rPr>
              <a:t>Faiz Ahmed Faiz: A prominent poet and writer who contributed significantly to Urdu literature and poetry.</a:t>
            </a:r>
          </a:p>
          <a:p>
            <a:pPr>
              <a:lnSpc>
                <a:spcPts val="2939"/>
              </a:lnSpc>
            </a:pPr>
            <a:r>
              <a:rPr lang="en-US" sz="2099">
                <a:solidFill>
                  <a:srgbClr val="525312"/>
                </a:solidFill>
                <a:latin typeface="Open Sans Bold"/>
              </a:rPr>
              <a:t>These individuals, among many others, have left an indelible mark on Pakistani arts and music, shaping the cultural landscape and inspiring future generations.</a:t>
            </a:r>
          </a:p>
          <a:p>
            <a:pPr>
              <a:lnSpc>
                <a:spcPts val="2939"/>
              </a:lnSpc>
              <a:spcBef>
                <a:spcPct val="0"/>
              </a:spcBef>
            </a:pPr>
            <a:endParaRPr lang="en-US" sz="2099">
              <a:solidFill>
                <a:srgbClr val="525312"/>
              </a:solidFill>
              <a:latin typeface="Open Sans Bold"/>
            </a:endParaRPr>
          </a:p>
        </p:txBody>
      </p:sp>
      <p:grpSp>
        <p:nvGrpSpPr>
          <p:cNvPr id="11" name="Group 11"/>
          <p:cNvGrpSpPr/>
          <p:nvPr/>
        </p:nvGrpSpPr>
        <p:grpSpPr>
          <a:xfrm rot="-10800000">
            <a:off x="9448814" y="3461249"/>
            <a:ext cx="621302" cy="621302"/>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6C99B">
                <a:alpha val="69804"/>
              </a:srgbClr>
            </a:solidFill>
          </p:spPr>
        </p:sp>
      </p:grpSp>
      <p:grpSp>
        <p:nvGrpSpPr>
          <p:cNvPr id="13" name="Group 13"/>
          <p:cNvGrpSpPr/>
          <p:nvPr/>
        </p:nvGrpSpPr>
        <p:grpSpPr>
          <a:xfrm rot="-10800000">
            <a:off x="13599038" y="452192"/>
            <a:ext cx="1153016" cy="1153016"/>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p:nvPr/>
        </p:nvGrpSpPr>
        <p:grpSpPr>
          <a:xfrm>
            <a:off x="8779093" y="0"/>
            <a:ext cx="9508907" cy="10287000"/>
            <a:chOff x="0" y="0"/>
            <a:chExt cx="12678543" cy="13716000"/>
          </a:xfrm>
        </p:grpSpPr>
        <p:pic>
          <p:nvPicPr>
            <p:cNvPr id="3" name="Picture 3"/>
            <p:cNvPicPr>
              <a:picLocks noChangeAspect="1"/>
            </p:cNvPicPr>
            <p:nvPr/>
          </p:nvPicPr>
          <p:blipFill>
            <a:blip r:embed="rId2"/>
            <a:srcRect l="3781" r="3781"/>
            <a:stretch>
              <a:fillRect/>
            </a:stretch>
          </p:blipFill>
          <p:spPr>
            <a:xfrm>
              <a:off x="0" y="0"/>
              <a:ext cx="12678543" cy="13716000"/>
            </a:xfrm>
            <a:prstGeom prst="rect">
              <a:avLst/>
            </a:prstGeom>
          </p:spPr>
        </p:pic>
      </p:grpSp>
      <p:sp>
        <p:nvSpPr>
          <p:cNvPr id="4" name="TextBox 4"/>
          <p:cNvSpPr txBox="1"/>
          <p:nvPr/>
        </p:nvSpPr>
        <p:spPr>
          <a:xfrm>
            <a:off x="964647" y="741952"/>
            <a:ext cx="7814445" cy="844550"/>
          </a:xfrm>
          <a:prstGeom prst="rect">
            <a:avLst/>
          </a:prstGeom>
        </p:spPr>
        <p:txBody>
          <a:bodyPr lIns="0" tIns="0" rIns="0" bIns="0" rtlCol="0" anchor="t">
            <a:spAutoFit/>
          </a:bodyPr>
          <a:lstStyle/>
          <a:p>
            <a:pPr>
              <a:lnSpc>
                <a:spcPts val="6999"/>
              </a:lnSpc>
              <a:spcBef>
                <a:spcPct val="0"/>
              </a:spcBef>
            </a:pPr>
            <a:r>
              <a:rPr lang="en-US" sz="4999">
                <a:solidFill>
                  <a:srgbClr val="525312"/>
                </a:solidFill>
                <a:latin typeface="Montserrat Extra-Bold Bold"/>
              </a:rPr>
              <a:t>INTRODUCTION:</a:t>
            </a:r>
          </a:p>
        </p:txBody>
      </p:sp>
      <p:sp>
        <p:nvSpPr>
          <p:cNvPr id="5" name="TextBox 5"/>
          <p:cNvSpPr txBox="1"/>
          <p:nvPr/>
        </p:nvSpPr>
        <p:spPr>
          <a:xfrm>
            <a:off x="1028700" y="1989733"/>
            <a:ext cx="7409637" cy="1885504"/>
          </a:xfrm>
          <a:prstGeom prst="rect">
            <a:avLst/>
          </a:prstGeom>
        </p:spPr>
        <p:txBody>
          <a:bodyPr lIns="0" tIns="0" rIns="0" bIns="0" rtlCol="0" anchor="t">
            <a:spAutoFit/>
          </a:bodyPr>
          <a:lstStyle/>
          <a:p>
            <a:pPr>
              <a:lnSpc>
                <a:spcPts val="2506"/>
              </a:lnSpc>
            </a:pPr>
            <a:r>
              <a:rPr lang="en-US" sz="1790">
                <a:solidFill>
                  <a:srgbClr val="525312"/>
                </a:solidFill>
                <a:latin typeface="Open Sans Bold"/>
              </a:rPr>
              <a:t>Pakistan, situated in South Asia, is a land of breathtaking landscapes, historical treasures, and a fascinating mix of traditions. It is a country that proudly showcases its diversity, encompassing various ethnic groups, languages, religions, and customs.</a:t>
            </a:r>
          </a:p>
          <a:p>
            <a:pPr>
              <a:lnSpc>
                <a:spcPts val="2506"/>
              </a:lnSpc>
              <a:spcBef>
                <a:spcPct val="0"/>
              </a:spcBef>
            </a:pPr>
            <a:endParaRPr lang="en-US" sz="1790">
              <a:solidFill>
                <a:srgbClr val="525312"/>
              </a:solidFill>
              <a:latin typeface="Open Sans Bold"/>
            </a:endParaRPr>
          </a:p>
        </p:txBody>
      </p:sp>
      <p:sp>
        <p:nvSpPr>
          <p:cNvPr id="6" name="TextBox 6"/>
          <p:cNvSpPr txBox="1"/>
          <p:nvPr/>
        </p:nvSpPr>
        <p:spPr>
          <a:xfrm>
            <a:off x="1028700" y="3846662"/>
            <a:ext cx="7409637" cy="3787899"/>
          </a:xfrm>
          <a:prstGeom prst="rect">
            <a:avLst/>
          </a:prstGeom>
        </p:spPr>
        <p:txBody>
          <a:bodyPr lIns="0" tIns="0" rIns="0" bIns="0" rtlCol="0" anchor="t">
            <a:spAutoFit/>
          </a:bodyPr>
          <a:lstStyle/>
          <a:p>
            <a:pPr>
              <a:lnSpc>
                <a:spcPts val="2506"/>
              </a:lnSpc>
            </a:pPr>
            <a:r>
              <a:rPr lang="en-US" sz="1790">
                <a:solidFill>
                  <a:srgbClr val="525312"/>
                </a:solidFill>
                <a:latin typeface="Open Sans Bold"/>
              </a:rPr>
              <a:t>The purpose of this presentation is to delve deeper into the captivating world of Pakistani cultures, exploring their unique characteristics and highlighting the essence of what makes them truly special. By the end of this journey, we hope to foster a greater understanding and appreciation for the cultural mosaic that exists within Pakistan's borders</a:t>
            </a:r>
          </a:p>
          <a:p>
            <a:pPr>
              <a:lnSpc>
                <a:spcPts val="2506"/>
              </a:lnSpc>
            </a:pPr>
            <a:endParaRPr lang="en-US" sz="1790">
              <a:solidFill>
                <a:srgbClr val="525312"/>
              </a:solidFill>
              <a:latin typeface="Open Sans Bold"/>
            </a:endParaRPr>
          </a:p>
          <a:p>
            <a:pPr>
              <a:lnSpc>
                <a:spcPts val="2506"/>
              </a:lnSpc>
              <a:spcBef>
                <a:spcPct val="0"/>
              </a:spcBef>
            </a:pPr>
            <a:r>
              <a:rPr lang="en-US" sz="1790">
                <a:solidFill>
                  <a:srgbClr val="525312"/>
                </a:solidFill>
                <a:latin typeface="Open Sans Bold"/>
              </a:rPr>
              <a:t>We will uncover the distinct features and traditions that have shaped the vibrant cultures of Pakistan. From its geographical diversity to its religious customs, from its colorful festivals to its exquisite arts, we will unravel the beauty and depth of Pakistani cultures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595" t="17873" r="6802"/>
          <a:stretch>
            <a:fillRect/>
          </a:stretch>
        </p:blipFill>
        <p:spPr>
          <a:xfrm>
            <a:off x="0" y="0"/>
            <a:ext cx="18288000" cy="10287000"/>
          </a:xfrm>
          <a:prstGeom prst="rect">
            <a:avLst/>
          </a:prstGeom>
        </p:spPr>
      </p:pic>
      <p:grpSp>
        <p:nvGrpSpPr>
          <p:cNvPr id="3" name="Group 3"/>
          <p:cNvGrpSpPr>
            <a:grpSpLocks noChangeAspect="1"/>
          </p:cNvGrpSpPr>
          <p:nvPr/>
        </p:nvGrpSpPr>
        <p:grpSpPr>
          <a:xfrm>
            <a:off x="1366043" y="1655140"/>
            <a:ext cx="4223578" cy="4223578"/>
            <a:chOff x="0" y="0"/>
            <a:chExt cx="6350000" cy="6350000"/>
          </a:xfrm>
        </p:grpSpPr>
        <p:sp>
          <p:nvSpPr>
            <p:cNvPr id="4" name="Freeform 4"/>
            <p:cNvSpPr/>
            <p:nvPr/>
          </p:nvSpPr>
          <p:spPr>
            <a:xfrm>
              <a:off x="655320" y="655320"/>
              <a:ext cx="5039360" cy="5039360"/>
            </a:xfrm>
            <a:custGeom>
              <a:avLst/>
              <a:gdLst/>
              <a:ahLst/>
              <a:cxnLst/>
              <a:rect l="l" t="t" r="r" b="b"/>
              <a:pathLst>
                <a:path w="5039360" h="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3"/>
              <a:stretch>
                <a:fillRect l="-31249" r="-31250"/>
              </a:stretch>
            </a:blipFill>
          </p:spPr>
        </p:sp>
        <p:sp>
          <p:nvSpPr>
            <p:cNvPr id="5" name="Freeform 5"/>
            <p:cNvSpPr/>
            <p:nvPr/>
          </p:nvSpPr>
          <p:spPr>
            <a:xfrm>
              <a:off x="0" y="0"/>
              <a:ext cx="6350000" cy="6350000"/>
            </a:xfrm>
            <a:custGeom>
              <a:avLst/>
              <a:gdLst/>
              <a:ahLst/>
              <a:cxnLst/>
              <a:rect l="l" t="t" r="r" b="b"/>
              <a:pathLst>
                <a:path w="6350000" h="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F0F1CF"/>
            </a:solidFill>
          </p:spPr>
        </p:sp>
      </p:grpSp>
      <p:grpSp>
        <p:nvGrpSpPr>
          <p:cNvPr id="6" name="Group 6"/>
          <p:cNvGrpSpPr>
            <a:grpSpLocks noChangeAspect="1"/>
          </p:cNvGrpSpPr>
          <p:nvPr/>
        </p:nvGrpSpPr>
        <p:grpSpPr>
          <a:xfrm>
            <a:off x="4491031" y="5034722"/>
            <a:ext cx="4223578" cy="4223578"/>
            <a:chOff x="0" y="0"/>
            <a:chExt cx="6350000" cy="6350000"/>
          </a:xfrm>
        </p:grpSpPr>
        <p:sp>
          <p:nvSpPr>
            <p:cNvPr id="7" name="Freeform 7"/>
            <p:cNvSpPr/>
            <p:nvPr/>
          </p:nvSpPr>
          <p:spPr>
            <a:xfrm>
              <a:off x="655320" y="655320"/>
              <a:ext cx="5039360" cy="5039360"/>
            </a:xfrm>
            <a:custGeom>
              <a:avLst/>
              <a:gdLst/>
              <a:ahLst/>
              <a:cxnLst/>
              <a:rect l="l" t="t" r="r" b="b"/>
              <a:pathLst>
                <a:path w="5039360" h="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4"/>
              <a:stretch>
                <a:fillRect/>
              </a:stretch>
            </a:blipFill>
          </p:spPr>
        </p:sp>
        <p:sp>
          <p:nvSpPr>
            <p:cNvPr id="8" name="Freeform 8"/>
            <p:cNvSpPr/>
            <p:nvPr/>
          </p:nvSpPr>
          <p:spPr>
            <a:xfrm>
              <a:off x="0" y="0"/>
              <a:ext cx="6350000" cy="6350000"/>
            </a:xfrm>
            <a:custGeom>
              <a:avLst/>
              <a:gdLst/>
              <a:ahLst/>
              <a:cxnLst/>
              <a:rect l="l" t="t" r="r" b="b"/>
              <a:pathLst>
                <a:path w="6350000" h="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F0F1CF"/>
            </a:solidFill>
          </p:spPr>
        </p:sp>
      </p:grpSp>
      <p:grpSp>
        <p:nvGrpSpPr>
          <p:cNvPr id="9" name="Group 9"/>
          <p:cNvGrpSpPr/>
          <p:nvPr/>
        </p:nvGrpSpPr>
        <p:grpSpPr>
          <a:xfrm>
            <a:off x="6126729" y="1655140"/>
            <a:ext cx="2811743" cy="2811743"/>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solidFill>
          </p:spPr>
        </p:sp>
      </p:grpSp>
      <p:grpSp>
        <p:nvGrpSpPr>
          <p:cNvPr id="11" name="Group 11"/>
          <p:cNvGrpSpPr/>
          <p:nvPr/>
        </p:nvGrpSpPr>
        <p:grpSpPr>
          <a:xfrm rot="-10800000">
            <a:off x="1366043" y="6028116"/>
            <a:ext cx="621302" cy="621302"/>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13" name="Group 13"/>
          <p:cNvGrpSpPr/>
          <p:nvPr/>
        </p:nvGrpSpPr>
        <p:grpSpPr>
          <a:xfrm rot="-10800000">
            <a:off x="2633584" y="6609329"/>
            <a:ext cx="1153016" cy="1153016"/>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sp>
        <p:nvSpPr>
          <p:cNvPr id="15" name="TextBox 15"/>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sp>
        <p:nvSpPr>
          <p:cNvPr id="16" name="TextBox 16"/>
          <p:cNvSpPr txBox="1"/>
          <p:nvPr/>
        </p:nvSpPr>
        <p:spPr>
          <a:xfrm>
            <a:off x="9929682" y="642401"/>
            <a:ext cx="6627462" cy="1287144"/>
          </a:xfrm>
          <a:prstGeom prst="rect">
            <a:avLst/>
          </a:prstGeom>
        </p:spPr>
        <p:txBody>
          <a:bodyPr lIns="0" tIns="0" rIns="0" bIns="0" rtlCol="0" anchor="t">
            <a:spAutoFit/>
          </a:bodyPr>
          <a:lstStyle/>
          <a:p>
            <a:pPr>
              <a:lnSpc>
                <a:spcPts val="5180"/>
              </a:lnSpc>
              <a:spcBef>
                <a:spcPct val="0"/>
              </a:spcBef>
            </a:pPr>
            <a:r>
              <a:rPr lang="en-US" sz="3700">
                <a:solidFill>
                  <a:srgbClr val="525312"/>
                </a:solidFill>
                <a:latin typeface="Montserrat Extra-Bold"/>
              </a:rPr>
              <a:t>TRADITIONAL MUSIC GENRES:</a:t>
            </a:r>
          </a:p>
        </p:txBody>
      </p:sp>
      <p:sp>
        <p:nvSpPr>
          <p:cNvPr id="17" name="TextBox 17"/>
          <p:cNvSpPr txBox="1"/>
          <p:nvPr/>
        </p:nvSpPr>
        <p:spPr>
          <a:xfrm>
            <a:off x="9929682" y="1962785"/>
            <a:ext cx="7658161" cy="8324215"/>
          </a:xfrm>
          <a:prstGeom prst="rect">
            <a:avLst/>
          </a:prstGeom>
        </p:spPr>
        <p:txBody>
          <a:bodyPr lIns="0" tIns="0" rIns="0" bIns="0" rtlCol="0" anchor="t">
            <a:spAutoFit/>
          </a:bodyPr>
          <a:lstStyle/>
          <a:p>
            <a:pPr>
              <a:lnSpc>
                <a:spcPts val="2659"/>
              </a:lnSpc>
            </a:pPr>
            <a:r>
              <a:rPr lang="en-US" sz="1899">
                <a:solidFill>
                  <a:srgbClr val="525312"/>
                </a:solidFill>
                <a:latin typeface="Open Sans Bold"/>
              </a:rPr>
              <a:t>Pakistan has a rich tradition of various music genres, each with its own unique characteristics. Some prominent traditional music genres include:</a:t>
            </a:r>
          </a:p>
          <a:p>
            <a:pPr marL="820416" lvl="2" indent="-273472">
              <a:lnSpc>
                <a:spcPts val="2659"/>
              </a:lnSpc>
              <a:buFont typeface="Arial"/>
              <a:buChar char="⚬"/>
            </a:pPr>
            <a:r>
              <a:rPr lang="en-US" sz="1899">
                <a:solidFill>
                  <a:srgbClr val="525312"/>
                </a:solidFill>
                <a:latin typeface="Open Sans Bold"/>
              </a:rPr>
              <a:t>Qawwali: A devotional and mystical form of music rooted in Sufi traditions. Qawwali is characterized by powerful vocals, repetitive melodies, and rhythmic patterns that create a mesmerizing spiritual experience.</a:t>
            </a:r>
          </a:p>
          <a:p>
            <a:pPr marL="820416" lvl="2" indent="-273472">
              <a:lnSpc>
                <a:spcPts val="2659"/>
              </a:lnSpc>
              <a:buFont typeface="Arial"/>
              <a:buChar char="⚬"/>
            </a:pPr>
            <a:r>
              <a:rPr lang="en-US" sz="1899">
                <a:solidFill>
                  <a:srgbClr val="525312"/>
                </a:solidFill>
                <a:latin typeface="Open Sans Bold"/>
              </a:rPr>
              <a:t>Ghazals: A poetic form of music that combines Urdu poetry with soulful melodies. Ghazals are known for their lyrical depth, expressing themes of love, longing, and spirituality.</a:t>
            </a:r>
          </a:p>
          <a:p>
            <a:pPr marL="820416" lvl="2" indent="-273472">
              <a:lnSpc>
                <a:spcPts val="2659"/>
              </a:lnSpc>
              <a:buFont typeface="Arial"/>
              <a:buChar char="⚬"/>
            </a:pPr>
            <a:r>
              <a:rPr lang="en-US" sz="1899">
                <a:solidFill>
                  <a:srgbClr val="525312"/>
                </a:solidFill>
                <a:latin typeface="Open Sans Bold"/>
              </a:rPr>
              <a:t>Folk Music: Each region in Pakistan has its own folk music traditions, reflecting local customs and cultural influences. Folk music incorporates a variety of instruments, melodies, and rhythms, telling stories of rural life, love, and folklore.</a:t>
            </a:r>
          </a:p>
          <a:p>
            <a:pPr marL="820416" lvl="2" indent="-273472">
              <a:lnSpc>
                <a:spcPts val="2659"/>
              </a:lnSpc>
              <a:buFont typeface="Arial"/>
              <a:buChar char="⚬"/>
            </a:pPr>
            <a:r>
              <a:rPr lang="en-US" sz="1899">
                <a:solidFill>
                  <a:srgbClr val="525312"/>
                </a:solidFill>
                <a:latin typeface="Open Sans Bold"/>
              </a:rPr>
              <a:t>Classical Music: Pakistan has a rich classical music tradition rooted in the subcontinent's heritage. Classical music includes genres such as Hindustani classical and Carnatic music, with renowned classical musicians preserving and promoting these art forms.</a:t>
            </a:r>
          </a:p>
          <a:p>
            <a:pPr>
              <a:lnSpc>
                <a:spcPts val="2659"/>
              </a:lnSpc>
            </a:pPr>
            <a:r>
              <a:rPr lang="en-US" sz="1899">
                <a:solidFill>
                  <a:srgbClr val="525312"/>
                </a:solidFill>
                <a:latin typeface="Open Sans Bold"/>
              </a:rPr>
              <a:t>These traditional music genres continue to thrive in Pakistan, connecting people across generations and providing a deep appreciation for the country's cultural heritage.</a:t>
            </a:r>
          </a:p>
          <a:p>
            <a:pPr>
              <a:lnSpc>
                <a:spcPts val="2659"/>
              </a:lnSpc>
              <a:spcBef>
                <a:spcPct val="0"/>
              </a:spcBef>
            </a:pPr>
            <a:endParaRPr lang="en-US" sz="1899">
              <a:solidFill>
                <a:srgbClr val="525312"/>
              </a:solidFill>
              <a:latin typeface="Open Sans Bo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sp>
        <p:nvSpPr>
          <p:cNvPr id="2" name="TextBox 2"/>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grpSp>
        <p:nvGrpSpPr>
          <p:cNvPr id="3" name="Group 3"/>
          <p:cNvGrpSpPr/>
          <p:nvPr/>
        </p:nvGrpSpPr>
        <p:grpSpPr>
          <a:xfrm>
            <a:off x="-10619" y="1297954"/>
            <a:ext cx="5945345" cy="9150955"/>
            <a:chOff x="0" y="0"/>
            <a:chExt cx="3121597" cy="4804700"/>
          </a:xfrm>
        </p:grpSpPr>
        <p:sp>
          <p:nvSpPr>
            <p:cNvPr id="4" name="Freeform 4"/>
            <p:cNvSpPr/>
            <p:nvPr/>
          </p:nvSpPr>
          <p:spPr>
            <a:xfrm>
              <a:off x="0" y="0"/>
              <a:ext cx="3121597" cy="4804700"/>
            </a:xfrm>
            <a:custGeom>
              <a:avLst/>
              <a:gdLst/>
              <a:ahLst/>
              <a:cxnLst/>
              <a:rect l="l" t="t" r="r" b="b"/>
              <a:pathLst>
                <a:path w="3121597" h="4804700">
                  <a:moveTo>
                    <a:pt x="0" y="0"/>
                  </a:moveTo>
                  <a:lnTo>
                    <a:pt x="3121597" y="0"/>
                  </a:lnTo>
                  <a:lnTo>
                    <a:pt x="3121597" y="4804700"/>
                  </a:lnTo>
                  <a:lnTo>
                    <a:pt x="0" y="4804700"/>
                  </a:lnTo>
                  <a:close/>
                </a:path>
              </a:pathLst>
            </a:custGeom>
            <a:solidFill>
              <a:srgbClr val="F0F1CF"/>
            </a:solidFill>
          </p:spPr>
        </p:sp>
      </p:grpSp>
      <p:sp>
        <p:nvSpPr>
          <p:cNvPr id="5" name="TextBox 5"/>
          <p:cNvSpPr txBox="1"/>
          <p:nvPr/>
        </p:nvSpPr>
        <p:spPr>
          <a:xfrm>
            <a:off x="399080" y="2840990"/>
            <a:ext cx="4816598" cy="6064885"/>
          </a:xfrm>
          <a:prstGeom prst="rect">
            <a:avLst/>
          </a:prstGeom>
        </p:spPr>
        <p:txBody>
          <a:bodyPr lIns="0" tIns="0" rIns="0" bIns="0" rtlCol="0" anchor="t">
            <a:spAutoFit/>
          </a:bodyPr>
          <a:lstStyle/>
          <a:p>
            <a:pPr algn="ctr">
              <a:lnSpc>
                <a:spcPts val="2239"/>
              </a:lnSpc>
            </a:pPr>
            <a:r>
              <a:rPr lang="en-US" sz="1599">
                <a:solidFill>
                  <a:srgbClr val="172E08"/>
                </a:solidFill>
                <a:latin typeface="Open Sans Light Bold"/>
              </a:rPr>
              <a:t> Pakistani society is rich in customs and traditions that shape social interactions and relationships. Some important customs include:</a:t>
            </a:r>
          </a:p>
          <a:p>
            <a:pPr marL="690879" lvl="2" indent="-230293" algn="ctr">
              <a:lnSpc>
                <a:spcPts val="2239"/>
              </a:lnSpc>
              <a:buFont typeface="Arial"/>
              <a:buChar char="⚬"/>
            </a:pPr>
            <a:r>
              <a:rPr lang="en-US" sz="1599">
                <a:solidFill>
                  <a:srgbClr val="172E08"/>
                </a:solidFill>
                <a:latin typeface="Open Sans Light Bold"/>
              </a:rPr>
              <a:t>Hospitality: Pakistanis are known for their warm hospitality and welcoming nature. Guests are treated with great respect and are offered food and refreshments as a gesture of hospitality.</a:t>
            </a:r>
          </a:p>
          <a:p>
            <a:pPr marL="690879" lvl="2" indent="-230293" algn="ctr">
              <a:lnSpc>
                <a:spcPts val="2239"/>
              </a:lnSpc>
              <a:buFont typeface="Arial"/>
              <a:buChar char="⚬"/>
            </a:pPr>
            <a:r>
              <a:rPr lang="en-US" sz="1599">
                <a:solidFill>
                  <a:srgbClr val="172E08"/>
                </a:solidFill>
                <a:latin typeface="Open Sans Light Bold"/>
              </a:rPr>
              <a:t>Respect for Elders: Respect for elders is deeply ingrained in Pakistani culture. Younger generations show reverence and obedience to their elders, seeking their guidance and wisdom.</a:t>
            </a:r>
          </a:p>
          <a:p>
            <a:pPr marL="690879" lvl="2" indent="-230293" algn="ctr">
              <a:lnSpc>
                <a:spcPts val="2239"/>
              </a:lnSpc>
              <a:buFont typeface="Arial"/>
              <a:buChar char="⚬"/>
            </a:pPr>
            <a:r>
              <a:rPr lang="en-US" sz="1599">
                <a:solidFill>
                  <a:srgbClr val="172E08"/>
                </a:solidFill>
                <a:latin typeface="Open Sans Light Bold"/>
              </a:rPr>
              <a:t>Arranged Marriages: Arranged marriages are prevalent in Pakistani society, where families play a significant role in finding suitable life partners for their children. These marriages are based on compatibility, family background, and shared values.</a:t>
            </a:r>
          </a:p>
          <a:p>
            <a:pPr algn="ctr">
              <a:lnSpc>
                <a:spcPts val="2239"/>
              </a:lnSpc>
              <a:spcBef>
                <a:spcPct val="0"/>
              </a:spcBef>
            </a:pPr>
            <a:endParaRPr lang="en-US" sz="1599">
              <a:solidFill>
                <a:srgbClr val="172E08"/>
              </a:solidFill>
              <a:latin typeface="Open Sans Light Bold"/>
            </a:endParaRPr>
          </a:p>
        </p:txBody>
      </p:sp>
      <p:sp>
        <p:nvSpPr>
          <p:cNvPr id="6" name="TextBox 6"/>
          <p:cNvSpPr txBox="1"/>
          <p:nvPr/>
        </p:nvSpPr>
        <p:spPr>
          <a:xfrm>
            <a:off x="-155814" y="1678550"/>
            <a:ext cx="5926386" cy="1012191"/>
          </a:xfrm>
          <a:prstGeom prst="rect">
            <a:avLst/>
          </a:prstGeom>
        </p:spPr>
        <p:txBody>
          <a:bodyPr lIns="0" tIns="0" rIns="0" bIns="0" rtlCol="0" anchor="t">
            <a:spAutoFit/>
          </a:bodyPr>
          <a:lstStyle/>
          <a:p>
            <a:pPr algn="ctr">
              <a:lnSpc>
                <a:spcPts val="4059"/>
              </a:lnSpc>
              <a:spcBef>
                <a:spcPct val="0"/>
              </a:spcBef>
            </a:pPr>
            <a:r>
              <a:rPr lang="en-US" sz="2899">
                <a:solidFill>
                  <a:srgbClr val="172E08"/>
                </a:solidFill>
                <a:latin typeface="Open Sans Light Bold"/>
              </a:rPr>
              <a:t>Important Customs and Traditions:</a:t>
            </a:r>
          </a:p>
        </p:txBody>
      </p:sp>
      <p:grpSp>
        <p:nvGrpSpPr>
          <p:cNvPr id="7" name="Group 7"/>
          <p:cNvGrpSpPr/>
          <p:nvPr/>
        </p:nvGrpSpPr>
        <p:grpSpPr>
          <a:xfrm>
            <a:off x="6465126" y="1362458"/>
            <a:ext cx="5357748" cy="8924542"/>
            <a:chOff x="0" y="0"/>
            <a:chExt cx="2813080" cy="4685822"/>
          </a:xfrm>
        </p:grpSpPr>
        <p:sp>
          <p:nvSpPr>
            <p:cNvPr id="8" name="Freeform 8"/>
            <p:cNvSpPr/>
            <p:nvPr/>
          </p:nvSpPr>
          <p:spPr>
            <a:xfrm>
              <a:off x="0" y="0"/>
              <a:ext cx="2813080" cy="4685822"/>
            </a:xfrm>
            <a:custGeom>
              <a:avLst/>
              <a:gdLst/>
              <a:ahLst/>
              <a:cxnLst/>
              <a:rect l="l" t="t" r="r" b="b"/>
              <a:pathLst>
                <a:path w="2813080" h="4685822">
                  <a:moveTo>
                    <a:pt x="0" y="0"/>
                  </a:moveTo>
                  <a:lnTo>
                    <a:pt x="2813080" y="0"/>
                  </a:lnTo>
                  <a:lnTo>
                    <a:pt x="2813080" y="4685822"/>
                  </a:lnTo>
                  <a:lnTo>
                    <a:pt x="0" y="4685822"/>
                  </a:lnTo>
                  <a:close/>
                </a:path>
              </a:pathLst>
            </a:custGeom>
            <a:solidFill>
              <a:srgbClr val="F0F1CF"/>
            </a:solidFill>
          </p:spPr>
        </p:sp>
      </p:grpSp>
      <p:sp>
        <p:nvSpPr>
          <p:cNvPr id="9" name="TextBox 9"/>
          <p:cNvSpPr txBox="1"/>
          <p:nvPr/>
        </p:nvSpPr>
        <p:spPr>
          <a:xfrm>
            <a:off x="6933009" y="2662166"/>
            <a:ext cx="4249694" cy="5788660"/>
          </a:xfrm>
          <a:prstGeom prst="rect">
            <a:avLst/>
          </a:prstGeom>
        </p:spPr>
        <p:txBody>
          <a:bodyPr lIns="0" tIns="0" rIns="0" bIns="0" rtlCol="0" anchor="t">
            <a:spAutoFit/>
          </a:bodyPr>
          <a:lstStyle/>
          <a:p>
            <a:pPr algn="ctr">
              <a:lnSpc>
                <a:spcPts val="2239"/>
              </a:lnSpc>
            </a:pPr>
            <a:r>
              <a:rPr lang="en-US" sz="1599">
                <a:solidFill>
                  <a:srgbClr val="525312"/>
                </a:solidFill>
                <a:latin typeface="Open Sans Light Bold"/>
              </a:rPr>
              <a:t>Pakistan has various traditional ceremonies that hold cultural and religious significance. Some examples include:</a:t>
            </a:r>
          </a:p>
          <a:p>
            <a:pPr marL="345439" lvl="1" indent="-172720" algn="ctr">
              <a:lnSpc>
                <a:spcPts val="2239"/>
              </a:lnSpc>
              <a:buFont typeface="Arial"/>
              <a:buChar char="•"/>
            </a:pPr>
            <a:r>
              <a:rPr lang="en-US" sz="1599">
                <a:solidFill>
                  <a:srgbClr val="525312"/>
                </a:solidFill>
                <a:latin typeface="Open Sans Light Bold"/>
              </a:rPr>
              <a:t>Weddings: Pakistani weddings are elaborate and vibrant affairs, lasting multiple days and involving numerous pre-wedding, wedding, and post-wedding rituals. These ceremonies showcase traditions, music, dance, and intricate wedding attire.</a:t>
            </a:r>
          </a:p>
          <a:p>
            <a:pPr marL="345439" lvl="1" indent="-172720" algn="ctr">
              <a:lnSpc>
                <a:spcPts val="2239"/>
              </a:lnSpc>
              <a:buFont typeface="Arial"/>
              <a:buChar char="•"/>
            </a:pPr>
            <a:r>
              <a:rPr lang="en-US" sz="1599">
                <a:solidFill>
                  <a:srgbClr val="525312"/>
                </a:solidFill>
                <a:latin typeface="Open Sans Light Bold"/>
              </a:rPr>
              <a:t>Religious Rituals: Pakistan is an Islamic country, and religious rituals are an integral part of people's lives. These include daily prayers, Friday congregational prayers at mosques, and religious festivals such as Eid-ul-Fitr and Eid-ul-Adha, which involve special prayers, family gatherings, and acts of charity.</a:t>
            </a:r>
          </a:p>
          <a:p>
            <a:pPr algn="ctr">
              <a:lnSpc>
                <a:spcPts val="2239"/>
              </a:lnSpc>
              <a:spcBef>
                <a:spcPct val="0"/>
              </a:spcBef>
            </a:pPr>
            <a:endParaRPr lang="en-US" sz="1599">
              <a:solidFill>
                <a:srgbClr val="525312"/>
              </a:solidFill>
              <a:latin typeface="Open Sans Light Bold"/>
            </a:endParaRPr>
          </a:p>
        </p:txBody>
      </p:sp>
      <p:sp>
        <p:nvSpPr>
          <p:cNvPr id="10" name="TextBox 10"/>
          <p:cNvSpPr txBox="1"/>
          <p:nvPr/>
        </p:nvSpPr>
        <p:spPr>
          <a:xfrm>
            <a:off x="6559287" y="1675374"/>
            <a:ext cx="5126520" cy="537846"/>
          </a:xfrm>
          <a:prstGeom prst="rect">
            <a:avLst/>
          </a:prstGeom>
        </p:spPr>
        <p:txBody>
          <a:bodyPr lIns="0" tIns="0" rIns="0" bIns="0" rtlCol="0" anchor="t">
            <a:spAutoFit/>
          </a:bodyPr>
          <a:lstStyle/>
          <a:p>
            <a:pPr algn="ctr">
              <a:lnSpc>
                <a:spcPts val="4479"/>
              </a:lnSpc>
              <a:spcBef>
                <a:spcPct val="0"/>
              </a:spcBef>
            </a:pPr>
            <a:r>
              <a:rPr lang="en-US" sz="3199">
                <a:solidFill>
                  <a:srgbClr val="172E08"/>
                </a:solidFill>
                <a:latin typeface="Open Sans Light Bold"/>
              </a:rPr>
              <a:t>Traditional Ceremonies:</a:t>
            </a:r>
          </a:p>
        </p:txBody>
      </p:sp>
      <p:sp>
        <p:nvSpPr>
          <p:cNvPr id="11" name="TextBox 11"/>
          <p:cNvSpPr txBox="1"/>
          <p:nvPr/>
        </p:nvSpPr>
        <p:spPr>
          <a:xfrm>
            <a:off x="1535616" y="184150"/>
            <a:ext cx="15173862" cy="844550"/>
          </a:xfrm>
          <a:prstGeom prst="rect">
            <a:avLst/>
          </a:prstGeom>
        </p:spPr>
        <p:txBody>
          <a:bodyPr lIns="0" tIns="0" rIns="0" bIns="0" rtlCol="0" anchor="t">
            <a:spAutoFit/>
          </a:bodyPr>
          <a:lstStyle/>
          <a:p>
            <a:pPr algn="ctr">
              <a:lnSpc>
                <a:spcPts val="6999"/>
              </a:lnSpc>
              <a:spcBef>
                <a:spcPct val="0"/>
              </a:spcBef>
            </a:pPr>
            <a:r>
              <a:rPr lang="en-US" sz="4999">
                <a:solidFill>
                  <a:srgbClr val="172E08"/>
                </a:solidFill>
                <a:latin typeface="Montserrat Extra-Bold"/>
              </a:rPr>
              <a:t>7.SOCIAL CUSTOMS AND TRADITIONS</a:t>
            </a:r>
          </a:p>
        </p:txBody>
      </p:sp>
      <p:grpSp>
        <p:nvGrpSpPr>
          <p:cNvPr id="12" name="Group 12"/>
          <p:cNvGrpSpPr/>
          <p:nvPr/>
        </p:nvGrpSpPr>
        <p:grpSpPr>
          <a:xfrm>
            <a:off x="12353274" y="1362458"/>
            <a:ext cx="5934726" cy="8924542"/>
            <a:chOff x="0" y="0"/>
            <a:chExt cx="3403233" cy="4685822"/>
          </a:xfrm>
        </p:grpSpPr>
        <p:sp>
          <p:nvSpPr>
            <p:cNvPr id="13" name="Freeform 13"/>
            <p:cNvSpPr/>
            <p:nvPr/>
          </p:nvSpPr>
          <p:spPr>
            <a:xfrm>
              <a:off x="0" y="0"/>
              <a:ext cx="3403233" cy="4685822"/>
            </a:xfrm>
            <a:custGeom>
              <a:avLst/>
              <a:gdLst/>
              <a:ahLst/>
              <a:cxnLst/>
              <a:rect l="l" t="t" r="r" b="b"/>
              <a:pathLst>
                <a:path w="3403233" h="4685822">
                  <a:moveTo>
                    <a:pt x="0" y="0"/>
                  </a:moveTo>
                  <a:lnTo>
                    <a:pt x="3403233" y="0"/>
                  </a:lnTo>
                  <a:lnTo>
                    <a:pt x="3403233" y="4685822"/>
                  </a:lnTo>
                  <a:lnTo>
                    <a:pt x="0" y="4685822"/>
                  </a:lnTo>
                  <a:close/>
                </a:path>
              </a:pathLst>
            </a:custGeom>
            <a:solidFill>
              <a:srgbClr val="F0F1CF"/>
            </a:solidFill>
          </p:spPr>
        </p:sp>
      </p:grpSp>
      <p:sp>
        <p:nvSpPr>
          <p:cNvPr id="14" name="TextBox 14"/>
          <p:cNvSpPr txBox="1"/>
          <p:nvPr/>
        </p:nvSpPr>
        <p:spPr>
          <a:xfrm>
            <a:off x="12587742" y="1590920"/>
            <a:ext cx="5126520" cy="1099821"/>
          </a:xfrm>
          <a:prstGeom prst="rect">
            <a:avLst/>
          </a:prstGeom>
        </p:spPr>
        <p:txBody>
          <a:bodyPr lIns="0" tIns="0" rIns="0" bIns="0" rtlCol="0" anchor="t">
            <a:spAutoFit/>
          </a:bodyPr>
          <a:lstStyle/>
          <a:p>
            <a:pPr algn="ctr">
              <a:lnSpc>
                <a:spcPts val="4479"/>
              </a:lnSpc>
              <a:spcBef>
                <a:spcPct val="0"/>
              </a:spcBef>
            </a:pPr>
            <a:r>
              <a:rPr lang="en-US" sz="3199">
                <a:solidFill>
                  <a:srgbClr val="172E08"/>
                </a:solidFill>
                <a:latin typeface="Open Sans Light Bold"/>
              </a:rPr>
              <a:t>Significance of Family and Community Bonds:</a:t>
            </a:r>
          </a:p>
        </p:txBody>
      </p:sp>
      <p:sp>
        <p:nvSpPr>
          <p:cNvPr id="15" name="TextBox 15"/>
          <p:cNvSpPr txBox="1"/>
          <p:nvPr/>
        </p:nvSpPr>
        <p:spPr>
          <a:xfrm>
            <a:off x="12822999" y="2840990"/>
            <a:ext cx="4891263" cy="7169785"/>
          </a:xfrm>
          <a:prstGeom prst="rect">
            <a:avLst/>
          </a:prstGeom>
        </p:spPr>
        <p:txBody>
          <a:bodyPr lIns="0" tIns="0" rIns="0" bIns="0" rtlCol="0" anchor="t">
            <a:spAutoFit/>
          </a:bodyPr>
          <a:lstStyle/>
          <a:p>
            <a:pPr algn="ctr">
              <a:lnSpc>
                <a:spcPts val="2239"/>
              </a:lnSpc>
            </a:pPr>
            <a:r>
              <a:rPr lang="en-US" sz="1599" dirty="0">
                <a:solidFill>
                  <a:srgbClr val="525312"/>
                </a:solidFill>
                <a:latin typeface="Open Sans Light Bold"/>
              </a:rPr>
              <a:t>Family and community bonds are highly valued in Pakistani society. The family unit holds a central place, and extended families often live together or in close proximity, fostering a strong sense of kinship and support. Community ties are also significant, with neighbors and friends coming together during times of celebration or need.</a:t>
            </a:r>
          </a:p>
          <a:p>
            <a:pPr marL="690879" lvl="2" indent="-230293" algn="ctr">
              <a:lnSpc>
                <a:spcPts val="2239"/>
              </a:lnSpc>
              <a:buFont typeface="Arial"/>
              <a:buChar char="⚬"/>
            </a:pPr>
            <a:r>
              <a:rPr lang="en-US" sz="1599" dirty="0">
                <a:solidFill>
                  <a:srgbClr val="525312"/>
                </a:solidFill>
                <a:latin typeface="Open Sans Light Bold"/>
              </a:rPr>
              <a:t>Family Support: Family members provide emotional, financial, and social support to one another, emphasizing the importance of unity and shared responsibility.</a:t>
            </a:r>
          </a:p>
          <a:p>
            <a:pPr marL="690879" lvl="2" indent="-230293" algn="ctr">
              <a:lnSpc>
                <a:spcPts val="2239"/>
              </a:lnSpc>
              <a:buFont typeface="Arial"/>
              <a:buChar char="⚬"/>
            </a:pPr>
            <a:r>
              <a:rPr lang="en-US" sz="1599" dirty="0">
                <a:solidFill>
                  <a:srgbClr val="525312"/>
                </a:solidFill>
                <a:latin typeface="Open Sans Light Bold"/>
              </a:rPr>
              <a:t>Community Cohesion: Pakistani communities are characterized by a strong sense of togetherness. People come together for festivals, religious events, and community service, strengthening social bonds and fostering a sense of belonging.</a:t>
            </a:r>
          </a:p>
          <a:p>
            <a:pPr algn="ctr">
              <a:lnSpc>
                <a:spcPts val="2239"/>
              </a:lnSpc>
            </a:pPr>
            <a:r>
              <a:rPr lang="en-US" sz="1599" dirty="0">
                <a:solidFill>
                  <a:srgbClr val="525312"/>
                </a:solidFill>
                <a:latin typeface="Open Sans Light Bold"/>
              </a:rPr>
              <a:t>These customs, traditions, and strong family and community bonds contribute to the social fabric of Pakistan, emphasizing the importance of relationships, respect, and collective well-being.</a:t>
            </a:r>
          </a:p>
          <a:p>
            <a:pPr algn="ctr">
              <a:lnSpc>
                <a:spcPts val="2239"/>
              </a:lnSpc>
              <a:spcBef>
                <a:spcPct val="0"/>
              </a:spcBef>
            </a:pPr>
            <a:endParaRPr lang="en-US" sz="1599" dirty="0">
              <a:solidFill>
                <a:srgbClr val="525312"/>
              </a:solidFill>
              <a:latin typeface="Open Sans Light Bo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2572" y="17780"/>
            <a:ext cx="10287000" cy="10287000"/>
            <a:chOff x="0" y="0"/>
            <a:chExt cx="6350000" cy="6350000"/>
          </a:xfrm>
        </p:grpSpPr>
        <p:sp>
          <p:nvSpPr>
            <p:cNvPr id="3" name="Freeform 3"/>
            <p:cNvSpPr/>
            <p:nvPr/>
          </p:nvSpPr>
          <p:spPr>
            <a:xfrm>
              <a:off x="0" y="0"/>
              <a:ext cx="6350000" cy="6350000"/>
            </a:xfrm>
            <a:custGeom>
              <a:avLst/>
              <a:gdLst/>
              <a:ahLst/>
              <a:cxnLst/>
              <a:rect l="l" t="t" r="r" b="b"/>
              <a:pathLst>
                <a:path w="6350000" h="6350000">
                  <a:moveTo>
                    <a:pt x="0" y="0"/>
                  </a:moveTo>
                  <a:lnTo>
                    <a:pt x="0" y="6350000"/>
                  </a:lnTo>
                  <a:cubicBezTo>
                    <a:pt x="3506470" y="6350000"/>
                    <a:pt x="6350000" y="3506470"/>
                    <a:pt x="6350000" y="0"/>
                  </a:cubicBezTo>
                  <a:lnTo>
                    <a:pt x="0" y="0"/>
                  </a:lnTo>
                  <a:close/>
                </a:path>
              </a:pathLst>
            </a:custGeom>
            <a:blipFill>
              <a:blip r:embed="rId2"/>
              <a:stretch>
                <a:fillRect/>
              </a:stretch>
            </a:blipFill>
          </p:spPr>
        </p:sp>
      </p:grpSp>
      <p:sp>
        <p:nvSpPr>
          <p:cNvPr id="4" name="TextBox 4"/>
          <p:cNvSpPr txBox="1"/>
          <p:nvPr/>
        </p:nvSpPr>
        <p:spPr>
          <a:xfrm>
            <a:off x="11215767" y="2871718"/>
            <a:ext cx="6043533" cy="844550"/>
          </a:xfrm>
          <a:prstGeom prst="rect">
            <a:avLst/>
          </a:prstGeom>
        </p:spPr>
        <p:txBody>
          <a:bodyPr lIns="0" tIns="0" rIns="0" bIns="0" rtlCol="0" anchor="t">
            <a:spAutoFit/>
          </a:bodyPr>
          <a:lstStyle/>
          <a:p>
            <a:pPr>
              <a:lnSpc>
                <a:spcPts val="6999"/>
              </a:lnSpc>
              <a:spcBef>
                <a:spcPct val="0"/>
              </a:spcBef>
            </a:pPr>
            <a:r>
              <a:rPr lang="en-US" sz="4999">
                <a:solidFill>
                  <a:srgbClr val="172E08"/>
                </a:solidFill>
                <a:latin typeface="Montserrat Extra-Bold"/>
              </a:rPr>
              <a:t>Conclusion:</a:t>
            </a:r>
          </a:p>
        </p:txBody>
      </p:sp>
      <p:grpSp>
        <p:nvGrpSpPr>
          <p:cNvPr id="5" name="Group 5"/>
          <p:cNvGrpSpPr/>
          <p:nvPr/>
        </p:nvGrpSpPr>
        <p:grpSpPr>
          <a:xfrm rot="-10800000">
            <a:off x="9067800" y="4850629"/>
            <a:ext cx="621302" cy="621302"/>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7" name="Group 7"/>
          <p:cNvGrpSpPr/>
          <p:nvPr/>
        </p:nvGrpSpPr>
        <p:grpSpPr>
          <a:xfrm rot="-10800000">
            <a:off x="5715000" y="8496300"/>
            <a:ext cx="1153016" cy="1153016"/>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sp>
        <p:nvSpPr>
          <p:cNvPr id="9" name="TextBox 9"/>
          <p:cNvSpPr txBox="1"/>
          <p:nvPr/>
        </p:nvSpPr>
        <p:spPr>
          <a:xfrm>
            <a:off x="10287000" y="4229807"/>
            <a:ext cx="6972300" cy="3989706"/>
          </a:xfrm>
          <a:prstGeom prst="rect">
            <a:avLst/>
          </a:prstGeom>
        </p:spPr>
        <p:txBody>
          <a:bodyPr lIns="0" tIns="0" rIns="0" bIns="0" rtlCol="0" anchor="t">
            <a:spAutoFit/>
          </a:bodyPr>
          <a:lstStyle/>
          <a:p>
            <a:pPr algn="ctr">
              <a:lnSpc>
                <a:spcPts val="3219"/>
              </a:lnSpc>
              <a:spcBef>
                <a:spcPct val="0"/>
              </a:spcBef>
            </a:pPr>
            <a:r>
              <a:rPr lang="en-US" sz="2299">
                <a:solidFill>
                  <a:srgbClr val="525312"/>
                </a:solidFill>
                <a:latin typeface="Open Sans Light Bold"/>
              </a:rPr>
              <a:t>Pakistani cultures are diverse, dynamic, and deeply rooted in tradition. They reflect the richness of history, regional influences, and the shared values of its people. As we conclude this presentation, let us encourage further exploration and appreciation of Pakistani cultural heritage. By learning more about Pakistani cultures, we can foster cross-cultural understanding, celebrate diversity, and strengthen our connections as global citizens.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p:nvPr/>
        </p:nvGrpSpPr>
        <p:grpSpPr>
          <a:xfrm>
            <a:off x="382334" y="2617790"/>
            <a:ext cx="9471696" cy="5130253"/>
            <a:chOff x="0" y="0"/>
            <a:chExt cx="12628928" cy="6840338"/>
          </a:xfrm>
        </p:grpSpPr>
        <p:pic>
          <p:nvPicPr>
            <p:cNvPr id="3" name="Picture 3"/>
            <p:cNvPicPr>
              <a:picLocks noChangeAspect="1"/>
            </p:cNvPicPr>
            <p:nvPr/>
          </p:nvPicPr>
          <p:blipFill>
            <a:blip r:embed="rId2"/>
            <a:srcRect l="131" r="131"/>
            <a:stretch>
              <a:fillRect/>
            </a:stretch>
          </p:blipFill>
          <p:spPr>
            <a:xfrm>
              <a:off x="0" y="0"/>
              <a:ext cx="12628928" cy="6840338"/>
            </a:xfrm>
            <a:prstGeom prst="rect">
              <a:avLst/>
            </a:prstGeom>
          </p:spPr>
        </p:pic>
      </p:grpSp>
      <p:sp>
        <p:nvSpPr>
          <p:cNvPr id="4" name="TextBox 4"/>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sp>
        <p:nvSpPr>
          <p:cNvPr id="5" name="TextBox 5"/>
          <p:cNvSpPr txBox="1"/>
          <p:nvPr/>
        </p:nvSpPr>
        <p:spPr>
          <a:xfrm>
            <a:off x="9854030" y="1423172"/>
            <a:ext cx="6785745" cy="844550"/>
          </a:xfrm>
          <a:prstGeom prst="rect">
            <a:avLst/>
          </a:prstGeom>
        </p:spPr>
        <p:txBody>
          <a:bodyPr lIns="0" tIns="0" rIns="0" bIns="0" rtlCol="0" anchor="t">
            <a:spAutoFit/>
          </a:bodyPr>
          <a:lstStyle/>
          <a:p>
            <a:pPr>
              <a:lnSpc>
                <a:spcPts val="6999"/>
              </a:lnSpc>
              <a:spcBef>
                <a:spcPct val="0"/>
              </a:spcBef>
            </a:pPr>
            <a:r>
              <a:rPr lang="en-US" sz="4999">
                <a:solidFill>
                  <a:srgbClr val="525312"/>
                </a:solidFill>
                <a:latin typeface="Montserrat Extra-Bold"/>
              </a:rPr>
              <a:t>CONTENT TODAY</a:t>
            </a:r>
          </a:p>
        </p:txBody>
      </p:sp>
      <p:grpSp>
        <p:nvGrpSpPr>
          <p:cNvPr id="6" name="Group 6"/>
          <p:cNvGrpSpPr/>
          <p:nvPr/>
        </p:nvGrpSpPr>
        <p:grpSpPr>
          <a:xfrm>
            <a:off x="10455324" y="2848436"/>
            <a:ext cx="207911" cy="207911"/>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solidFill>
          </p:spPr>
        </p:sp>
      </p:grpSp>
      <p:sp>
        <p:nvSpPr>
          <p:cNvPr id="8" name="TextBox 8"/>
          <p:cNvSpPr txBox="1"/>
          <p:nvPr/>
        </p:nvSpPr>
        <p:spPr>
          <a:xfrm>
            <a:off x="11051294" y="2683602"/>
            <a:ext cx="4649684" cy="372745"/>
          </a:xfrm>
          <a:prstGeom prst="rect">
            <a:avLst/>
          </a:prstGeom>
        </p:spPr>
        <p:txBody>
          <a:bodyPr lIns="0" tIns="0" rIns="0" bIns="0" rtlCol="0" anchor="t">
            <a:spAutoFit/>
          </a:bodyPr>
          <a:lstStyle/>
          <a:p>
            <a:pPr>
              <a:lnSpc>
                <a:spcPts val="3079"/>
              </a:lnSpc>
              <a:spcBef>
                <a:spcPct val="0"/>
              </a:spcBef>
            </a:pPr>
            <a:r>
              <a:rPr lang="en-US" sz="2199">
                <a:solidFill>
                  <a:srgbClr val="525312"/>
                </a:solidFill>
                <a:latin typeface="Open Sans"/>
              </a:rPr>
              <a:t>Geographical and Ethnic Diversity</a:t>
            </a:r>
          </a:p>
        </p:txBody>
      </p:sp>
      <p:grpSp>
        <p:nvGrpSpPr>
          <p:cNvPr id="9" name="Group 9"/>
          <p:cNvGrpSpPr/>
          <p:nvPr/>
        </p:nvGrpSpPr>
        <p:grpSpPr>
          <a:xfrm>
            <a:off x="10455324" y="3347736"/>
            <a:ext cx="207911" cy="207911"/>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solidFill>
          </p:spPr>
        </p:sp>
      </p:grpSp>
      <p:sp>
        <p:nvSpPr>
          <p:cNvPr id="11" name="TextBox 11"/>
          <p:cNvSpPr txBox="1"/>
          <p:nvPr/>
        </p:nvSpPr>
        <p:spPr>
          <a:xfrm>
            <a:off x="11044235" y="3246269"/>
            <a:ext cx="4029065" cy="372745"/>
          </a:xfrm>
          <a:prstGeom prst="rect">
            <a:avLst/>
          </a:prstGeom>
        </p:spPr>
        <p:txBody>
          <a:bodyPr lIns="0" tIns="0" rIns="0" bIns="0" rtlCol="0" anchor="t">
            <a:spAutoFit/>
          </a:bodyPr>
          <a:lstStyle/>
          <a:p>
            <a:pPr>
              <a:lnSpc>
                <a:spcPts val="3079"/>
              </a:lnSpc>
              <a:spcBef>
                <a:spcPct val="0"/>
              </a:spcBef>
            </a:pPr>
            <a:r>
              <a:rPr lang="en-US" sz="2199">
                <a:solidFill>
                  <a:srgbClr val="525312"/>
                </a:solidFill>
                <a:latin typeface="Open Sans"/>
              </a:rPr>
              <a:t>Language and Communication</a:t>
            </a:r>
          </a:p>
        </p:txBody>
      </p:sp>
      <p:grpSp>
        <p:nvGrpSpPr>
          <p:cNvPr id="12" name="Group 12"/>
          <p:cNvGrpSpPr/>
          <p:nvPr/>
        </p:nvGrpSpPr>
        <p:grpSpPr>
          <a:xfrm>
            <a:off x="10455324" y="3892012"/>
            <a:ext cx="207911" cy="207911"/>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solidFill>
          </p:spPr>
        </p:sp>
      </p:grpSp>
      <p:sp>
        <p:nvSpPr>
          <p:cNvPr id="14" name="TextBox 14"/>
          <p:cNvSpPr txBox="1"/>
          <p:nvPr/>
        </p:nvSpPr>
        <p:spPr>
          <a:xfrm>
            <a:off x="11044235" y="3809514"/>
            <a:ext cx="4029065" cy="372745"/>
          </a:xfrm>
          <a:prstGeom prst="rect">
            <a:avLst/>
          </a:prstGeom>
        </p:spPr>
        <p:txBody>
          <a:bodyPr lIns="0" tIns="0" rIns="0" bIns="0" rtlCol="0" anchor="t">
            <a:spAutoFit/>
          </a:bodyPr>
          <a:lstStyle/>
          <a:p>
            <a:pPr>
              <a:lnSpc>
                <a:spcPts val="3079"/>
              </a:lnSpc>
              <a:spcBef>
                <a:spcPct val="0"/>
              </a:spcBef>
            </a:pPr>
            <a:r>
              <a:rPr lang="en-US" sz="2199">
                <a:solidFill>
                  <a:srgbClr val="525312"/>
                </a:solidFill>
                <a:latin typeface="Open Sans"/>
              </a:rPr>
              <a:t>Religious Diversity</a:t>
            </a:r>
          </a:p>
        </p:txBody>
      </p:sp>
      <p:grpSp>
        <p:nvGrpSpPr>
          <p:cNvPr id="15" name="Group 15"/>
          <p:cNvGrpSpPr/>
          <p:nvPr/>
        </p:nvGrpSpPr>
        <p:grpSpPr>
          <a:xfrm>
            <a:off x="10455324" y="4433299"/>
            <a:ext cx="207911" cy="207911"/>
            <a:chOff x="0" y="0"/>
            <a:chExt cx="6350000"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solidFill>
          </p:spPr>
        </p:sp>
      </p:grpSp>
      <p:sp>
        <p:nvSpPr>
          <p:cNvPr id="17" name="TextBox 17"/>
          <p:cNvSpPr txBox="1"/>
          <p:nvPr/>
        </p:nvSpPr>
        <p:spPr>
          <a:xfrm>
            <a:off x="11044235" y="4395199"/>
            <a:ext cx="4029065" cy="372745"/>
          </a:xfrm>
          <a:prstGeom prst="rect">
            <a:avLst/>
          </a:prstGeom>
        </p:spPr>
        <p:txBody>
          <a:bodyPr lIns="0" tIns="0" rIns="0" bIns="0" rtlCol="0" anchor="t">
            <a:spAutoFit/>
          </a:bodyPr>
          <a:lstStyle/>
          <a:p>
            <a:pPr>
              <a:lnSpc>
                <a:spcPts val="3079"/>
              </a:lnSpc>
              <a:spcBef>
                <a:spcPct val="0"/>
              </a:spcBef>
            </a:pPr>
            <a:r>
              <a:rPr lang="en-US" sz="2199">
                <a:solidFill>
                  <a:srgbClr val="525312"/>
                </a:solidFill>
                <a:latin typeface="Open Sans"/>
              </a:rPr>
              <a:t>Festivals and Celebrations</a:t>
            </a:r>
          </a:p>
        </p:txBody>
      </p:sp>
      <p:grpSp>
        <p:nvGrpSpPr>
          <p:cNvPr id="18" name="Group 18"/>
          <p:cNvGrpSpPr/>
          <p:nvPr/>
        </p:nvGrpSpPr>
        <p:grpSpPr>
          <a:xfrm>
            <a:off x="10455324" y="5039544"/>
            <a:ext cx="207911" cy="207911"/>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solidFill>
          </p:spPr>
        </p:sp>
      </p:grpSp>
      <p:sp>
        <p:nvSpPr>
          <p:cNvPr id="20" name="TextBox 20"/>
          <p:cNvSpPr txBox="1"/>
          <p:nvPr/>
        </p:nvSpPr>
        <p:spPr>
          <a:xfrm>
            <a:off x="11051294" y="4977494"/>
            <a:ext cx="4029065" cy="372745"/>
          </a:xfrm>
          <a:prstGeom prst="rect">
            <a:avLst/>
          </a:prstGeom>
        </p:spPr>
        <p:txBody>
          <a:bodyPr lIns="0" tIns="0" rIns="0" bIns="0" rtlCol="0" anchor="t">
            <a:spAutoFit/>
          </a:bodyPr>
          <a:lstStyle/>
          <a:p>
            <a:pPr>
              <a:lnSpc>
                <a:spcPts val="3079"/>
              </a:lnSpc>
              <a:spcBef>
                <a:spcPct val="0"/>
              </a:spcBef>
            </a:pPr>
            <a:r>
              <a:rPr lang="en-US" sz="2199">
                <a:solidFill>
                  <a:srgbClr val="525312"/>
                </a:solidFill>
                <a:latin typeface="Open Sans"/>
              </a:rPr>
              <a:t>Traditional Attire and Cuisine</a:t>
            </a:r>
          </a:p>
        </p:txBody>
      </p:sp>
      <p:sp>
        <p:nvSpPr>
          <p:cNvPr id="21" name="TextBox 21"/>
          <p:cNvSpPr txBox="1"/>
          <p:nvPr/>
        </p:nvSpPr>
        <p:spPr>
          <a:xfrm>
            <a:off x="11044235" y="5540739"/>
            <a:ext cx="4029065" cy="372745"/>
          </a:xfrm>
          <a:prstGeom prst="rect">
            <a:avLst/>
          </a:prstGeom>
        </p:spPr>
        <p:txBody>
          <a:bodyPr lIns="0" tIns="0" rIns="0" bIns="0" rtlCol="0" anchor="t">
            <a:spAutoFit/>
          </a:bodyPr>
          <a:lstStyle/>
          <a:p>
            <a:pPr>
              <a:lnSpc>
                <a:spcPts val="3079"/>
              </a:lnSpc>
              <a:spcBef>
                <a:spcPct val="0"/>
              </a:spcBef>
            </a:pPr>
            <a:r>
              <a:rPr lang="en-US" sz="2199">
                <a:solidFill>
                  <a:srgbClr val="525312"/>
                </a:solidFill>
                <a:latin typeface="Open Sans"/>
              </a:rPr>
              <a:t>Arts, Music, and Dance</a:t>
            </a:r>
          </a:p>
        </p:txBody>
      </p:sp>
      <p:sp>
        <p:nvSpPr>
          <p:cNvPr id="22" name="TextBox 22"/>
          <p:cNvSpPr txBox="1"/>
          <p:nvPr/>
        </p:nvSpPr>
        <p:spPr>
          <a:xfrm>
            <a:off x="11051294" y="6240741"/>
            <a:ext cx="4029065" cy="372745"/>
          </a:xfrm>
          <a:prstGeom prst="rect">
            <a:avLst/>
          </a:prstGeom>
        </p:spPr>
        <p:txBody>
          <a:bodyPr lIns="0" tIns="0" rIns="0" bIns="0" rtlCol="0" anchor="t">
            <a:spAutoFit/>
          </a:bodyPr>
          <a:lstStyle/>
          <a:p>
            <a:pPr>
              <a:lnSpc>
                <a:spcPts val="3079"/>
              </a:lnSpc>
              <a:spcBef>
                <a:spcPct val="0"/>
              </a:spcBef>
            </a:pPr>
            <a:r>
              <a:rPr lang="en-US" sz="2199">
                <a:solidFill>
                  <a:srgbClr val="525312"/>
                </a:solidFill>
                <a:latin typeface="Open Sans"/>
              </a:rPr>
              <a:t>Social Customs and Traditions</a:t>
            </a:r>
          </a:p>
        </p:txBody>
      </p:sp>
      <p:sp>
        <p:nvSpPr>
          <p:cNvPr id="23" name="TextBox 23"/>
          <p:cNvSpPr txBox="1"/>
          <p:nvPr/>
        </p:nvSpPr>
        <p:spPr>
          <a:xfrm>
            <a:off x="11051294" y="6823037"/>
            <a:ext cx="4029065" cy="372745"/>
          </a:xfrm>
          <a:prstGeom prst="rect">
            <a:avLst/>
          </a:prstGeom>
        </p:spPr>
        <p:txBody>
          <a:bodyPr lIns="0" tIns="0" rIns="0" bIns="0" rtlCol="0" anchor="t">
            <a:spAutoFit/>
          </a:bodyPr>
          <a:lstStyle/>
          <a:p>
            <a:pPr>
              <a:lnSpc>
                <a:spcPts val="3079"/>
              </a:lnSpc>
              <a:spcBef>
                <a:spcPct val="0"/>
              </a:spcBef>
            </a:pPr>
            <a:r>
              <a:rPr lang="en-US" sz="2199">
                <a:solidFill>
                  <a:srgbClr val="525312"/>
                </a:solidFill>
                <a:latin typeface="Open Sans"/>
              </a:rPr>
              <a:t>Conclusion</a:t>
            </a:r>
          </a:p>
        </p:txBody>
      </p:sp>
      <p:grpSp>
        <p:nvGrpSpPr>
          <p:cNvPr id="24" name="Group 24"/>
          <p:cNvGrpSpPr/>
          <p:nvPr/>
        </p:nvGrpSpPr>
        <p:grpSpPr>
          <a:xfrm>
            <a:off x="10455324" y="5642207"/>
            <a:ext cx="207911" cy="207911"/>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solidFill>
          </p:spPr>
        </p:sp>
      </p:grpSp>
      <p:grpSp>
        <p:nvGrpSpPr>
          <p:cNvPr id="26" name="Group 26"/>
          <p:cNvGrpSpPr/>
          <p:nvPr/>
        </p:nvGrpSpPr>
        <p:grpSpPr>
          <a:xfrm>
            <a:off x="10446296" y="6278841"/>
            <a:ext cx="216939" cy="216939"/>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solidFill>
          </p:spPr>
        </p:sp>
      </p:grpSp>
      <p:grpSp>
        <p:nvGrpSpPr>
          <p:cNvPr id="28" name="Group 28"/>
          <p:cNvGrpSpPr/>
          <p:nvPr/>
        </p:nvGrpSpPr>
        <p:grpSpPr>
          <a:xfrm>
            <a:off x="10446296" y="6919990"/>
            <a:ext cx="216939" cy="216939"/>
            <a:chOff x="0" y="0"/>
            <a:chExt cx="6350000" cy="6350000"/>
          </a:xfrm>
        </p:grpSpPr>
        <p:sp>
          <p:nvSpPr>
            <p:cNvPr id="29" name="Freeform 2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EDB12"/>
            </a:solidFill>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p:nvPr/>
        </p:nvGrpSpPr>
        <p:grpSpPr>
          <a:xfrm>
            <a:off x="9374802" y="0"/>
            <a:ext cx="8913198" cy="8394459"/>
            <a:chOff x="0" y="0"/>
            <a:chExt cx="11884263" cy="11192612"/>
          </a:xfrm>
        </p:grpSpPr>
        <p:pic>
          <p:nvPicPr>
            <p:cNvPr id="3" name="Picture 3"/>
            <p:cNvPicPr>
              <a:picLocks noChangeAspect="1"/>
            </p:cNvPicPr>
            <p:nvPr/>
          </p:nvPicPr>
          <p:blipFill>
            <a:blip r:embed="rId2">
              <a:alphaModFix amt="70000"/>
            </a:blip>
            <a:srcRect t="4379" b="4379"/>
            <a:stretch>
              <a:fillRect/>
            </a:stretch>
          </p:blipFill>
          <p:spPr>
            <a:xfrm>
              <a:off x="0" y="0"/>
              <a:ext cx="11884263" cy="11192612"/>
            </a:xfrm>
            <a:prstGeom prst="rect">
              <a:avLst/>
            </a:prstGeom>
          </p:spPr>
        </p:pic>
      </p:grpSp>
      <p:sp>
        <p:nvSpPr>
          <p:cNvPr id="4" name="TextBox 4"/>
          <p:cNvSpPr txBox="1"/>
          <p:nvPr/>
        </p:nvSpPr>
        <p:spPr>
          <a:xfrm>
            <a:off x="744466" y="431301"/>
            <a:ext cx="7814445" cy="1730375"/>
          </a:xfrm>
          <a:prstGeom prst="rect">
            <a:avLst/>
          </a:prstGeom>
        </p:spPr>
        <p:txBody>
          <a:bodyPr lIns="0" tIns="0" rIns="0" bIns="0" rtlCol="0" anchor="t">
            <a:spAutoFit/>
          </a:bodyPr>
          <a:lstStyle/>
          <a:p>
            <a:pPr>
              <a:lnSpc>
                <a:spcPts val="6999"/>
              </a:lnSpc>
              <a:spcBef>
                <a:spcPct val="0"/>
              </a:spcBef>
            </a:pPr>
            <a:r>
              <a:rPr lang="en-US" sz="4999">
                <a:solidFill>
                  <a:srgbClr val="525312"/>
                </a:solidFill>
                <a:latin typeface="Montserrat Extra-Bold"/>
              </a:rPr>
              <a:t>1.GEOGRAPHICAL AND ETHNIC DIVERSITY</a:t>
            </a:r>
          </a:p>
        </p:txBody>
      </p:sp>
      <p:sp>
        <p:nvSpPr>
          <p:cNvPr id="5" name="TextBox 5"/>
          <p:cNvSpPr txBox="1"/>
          <p:nvPr/>
        </p:nvSpPr>
        <p:spPr>
          <a:xfrm>
            <a:off x="753991" y="2450576"/>
            <a:ext cx="6623026" cy="7169785"/>
          </a:xfrm>
          <a:prstGeom prst="rect">
            <a:avLst/>
          </a:prstGeom>
        </p:spPr>
        <p:txBody>
          <a:bodyPr lIns="0" tIns="0" rIns="0" bIns="0" rtlCol="0" anchor="t">
            <a:spAutoFit/>
          </a:bodyPr>
          <a:lstStyle/>
          <a:p>
            <a:pPr>
              <a:lnSpc>
                <a:spcPts val="2239"/>
              </a:lnSpc>
            </a:pPr>
            <a:r>
              <a:rPr lang="en-US" sz="1599">
                <a:solidFill>
                  <a:srgbClr val="525312"/>
                </a:solidFill>
                <a:latin typeface="Open Sans"/>
              </a:rPr>
              <a:t>Pakistan's geographical location is a key factor that has greatly influenced its cultural diversity. Situated in South Asia, it shares borders with Afghanistan, Iran, India, and China, resulting in a unique blend of traditions, languages, and customs.</a:t>
            </a:r>
          </a:p>
          <a:p>
            <a:pPr>
              <a:lnSpc>
                <a:spcPts val="2239"/>
              </a:lnSpc>
            </a:pPr>
            <a:endParaRPr lang="en-US" sz="1599">
              <a:solidFill>
                <a:srgbClr val="525312"/>
              </a:solidFill>
              <a:latin typeface="Open Sans"/>
            </a:endParaRPr>
          </a:p>
          <a:p>
            <a:pPr>
              <a:lnSpc>
                <a:spcPts val="2239"/>
              </a:lnSpc>
            </a:pPr>
            <a:r>
              <a:rPr lang="en-US" sz="1599">
                <a:solidFill>
                  <a:srgbClr val="525312"/>
                </a:solidFill>
                <a:latin typeface="Open Sans"/>
              </a:rPr>
              <a:t>The diverse topography of Pakistan plays a significant role in shaping its cultural landscape. From the mighty peaks of the Himalayas in the north to the vast plains of the Indus River in the south, Pakistan is blessed with a wide range of natural features. This geographical diversity has led to the emergence of distinct regional identities and cultural variations across the country.</a:t>
            </a:r>
          </a:p>
          <a:p>
            <a:pPr>
              <a:lnSpc>
                <a:spcPts val="2239"/>
              </a:lnSpc>
            </a:pPr>
            <a:endParaRPr lang="en-US" sz="1599">
              <a:solidFill>
                <a:srgbClr val="525312"/>
              </a:solidFill>
              <a:latin typeface="Open Sans"/>
            </a:endParaRPr>
          </a:p>
          <a:p>
            <a:pPr>
              <a:lnSpc>
                <a:spcPts val="2239"/>
              </a:lnSpc>
            </a:pPr>
            <a:r>
              <a:rPr lang="en-US" sz="1599">
                <a:solidFill>
                  <a:srgbClr val="525312"/>
                </a:solidFill>
                <a:latin typeface="Open Sans"/>
              </a:rPr>
              <a:t>Pakistan is home to numerous ethnic groups, each contributing to the tapestry of Pakistani cultures. The major ethnic groups include Punjabis, Sindhis, Pashtuns, Balochis, and many others. Each group has its own language, traditions, and customs, adding to the vibrant diversity that defines Pakistan.</a:t>
            </a:r>
          </a:p>
          <a:p>
            <a:pPr>
              <a:lnSpc>
                <a:spcPts val="2239"/>
              </a:lnSpc>
            </a:pPr>
            <a:endParaRPr lang="en-US" sz="1599">
              <a:solidFill>
                <a:srgbClr val="525312"/>
              </a:solidFill>
              <a:latin typeface="Open Sans"/>
            </a:endParaRPr>
          </a:p>
          <a:p>
            <a:pPr>
              <a:lnSpc>
                <a:spcPts val="2239"/>
              </a:lnSpc>
            </a:pPr>
            <a:r>
              <a:rPr lang="en-US" sz="1599">
                <a:solidFill>
                  <a:srgbClr val="525312"/>
                </a:solidFill>
                <a:latin typeface="Open Sans"/>
              </a:rPr>
              <a:t>In the northern regions, such as Gilgit-Baltistan and Khyber Pakhtunkhwa, the influence of Central Asian and Afghan cultures can be seen. The Punjabi culture dominates in the province of Punjab, while Sindh is known for its unique Sindhi culture. Balochistan, with its rugged landscape, boasts a distinct Balochi culture. These regional cultures, intertwined with the broader Pakistani identity, contribute to the rich tapestry of Pakistani cultures</a:t>
            </a:r>
          </a:p>
          <a:p>
            <a:pPr>
              <a:lnSpc>
                <a:spcPts val="2239"/>
              </a:lnSpc>
              <a:spcBef>
                <a:spcPct val="0"/>
              </a:spcBef>
            </a:pPr>
            <a:endParaRPr lang="en-US" sz="1599">
              <a:solidFill>
                <a:srgbClr val="525312"/>
              </a:solidFill>
              <a:latin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p:nvPr/>
        </p:nvGrpSpPr>
        <p:grpSpPr>
          <a:xfrm>
            <a:off x="8484446" y="0"/>
            <a:ext cx="9803554" cy="10287000"/>
            <a:chOff x="0" y="0"/>
            <a:chExt cx="3576363" cy="3752725"/>
          </a:xfrm>
        </p:grpSpPr>
        <p:sp>
          <p:nvSpPr>
            <p:cNvPr id="3" name="Freeform 3"/>
            <p:cNvSpPr/>
            <p:nvPr/>
          </p:nvSpPr>
          <p:spPr>
            <a:xfrm>
              <a:off x="0" y="0"/>
              <a:ext cx="3576363" cy="3752726"/>
            </a:xfrm>
            <a:custGeom>
              <a:avLst/>
              <a:gdLst/>
              <a:ahLst/>
              <a:cxnLst/>
              <a:rect l="l" t="t" r="r" b="b"/>
              <a:pathLst>
                <a:path w="3576363" h="3752726">
                  <a:moveTo>
                    <a:pt x="0" y="0"/>
                  </a:moveTo>
                  <a:lnTo>
                    <a:pt x="3576363" y="0"/>
                  </a:lnTo>
                  <a:lnTo>
                    <a:pt x="3576363" y="3752726"/>
                  </a:lnTo>
                  <a:lnTo>
                    <a:pt x="0" y="3752726"/>
                  </a:lnTo>
                  <a:close/>
                </a:path>
              </a:pathLst>
            </a:custGeom>
            <a:solidFill>
              <a:srgbClr val="F0F1CF">
                <a:alpha val="94902"/>
              </a:srgbClr>
            </a:solidFill>
          </p:spPr>
        </p:sp>
      </p:grpSp>
      <p:pic>
        <p:nvPicPr>
          <p:cNvPr id="4" name="Picture 4"/>
          <p:cNvPicPr>
            <a:picLocks noChangeAspect="1"/>
          </p:cNvPicPr>
          <p:nvPr/>
        </p:nvPicPr>
        <p:blipFill>
          <a:blip r:embed="rId2">
            <a:alphaModFix amt="65000"/>
          </a:blip>
          <a:srcRect l="180" r="180" b="18351"/>
          <a:stretch>
            <a:fillRect/>
          </a:stretch>
        </p:blipFill>
        <p:spPr>
          <a:xfrm>
            <a:off x="0" y="1733387"/>
            <a:ext cx="9144000" cy="7112961"/>
          </a:xfrm>
          <a:prstGeom prst="rect">
            <a:avLst/>
          </a:prstGeom>
        </p:spPr>
      </p:pic>
      <p:sp>
        <p:nvSpPr>
          <p:cNvPr id="5" name="TextBox 5"/>
          <p:cNvSpPr txBox="1"/>
          <p:nvPr/>
        </p:nvSpPr>
        <p:spPr>
          <a:xfrm>
            <a:off x="8774854" y="184150"/>
            <a:ext cx="8484446" cy="844550"/>
          </a:xfrm>
          <a:prstGeom prst="rect">
            <a:avLst/>
          </a:prstGeom>
        </p:spPr>
        <p:txBody>
          <a:bodyPr lIns="0" tIns="0" rIns="0" bIns="0" rtlCol="0" anchor="t">
            <a:spAutoFit/>
          </a:bodyPr>
          <a:lstStyle/>
          <a:p>
            <a:pPr>
              <a:lnSpc>
                <a:spcPts val="6999"/>
              </a:lnSpc>
              <a:spcBef>
                <a:spcPct val="0"/>
              </a:spcBef>
            </a:pPr>
            <a:r>
              <a:rPr lang="en-US" sz="4999">
                <a:solidFill>
                  <a:srgbClr val="525312"/>
                </a:solidFill>
                <a:latin typeface="Montserrat Extra-Bold"/>
              </a:rPr>
              <a:t>MAJOR ETHNIC GROUPS</a:t>
            </a:r>
          </a:p>
        </p:txBody>
      </p:sp>
      <p:sp>
        <p:nvSpPr>
          <p:cNvPr id="6" name="TextBox 6"/>
          <p:cNvSpPr txBox="1"/>
          <p:nvPr/>
        </p:nvSpPr>
        <p:spPr>
          <a:xfrm>
            <a:off x="10306979" y="1239636"/>
            <a:ext cx="6158488" cy="8550910"/>
          </a:xfrm>
          <a:prstGeom prst="rect">
            <a:avLst/>
          </a:prstGeom>
        </p:spPr>
        <p:txBody>
          <a:bodyPr lIns="0" tIns="0" rIns="0" bIns="0" rtlCol="0" anchor="t">
            <a:spAutoFit/>
          </a:bodyPr>
          <a:lstStyle/>
          <a:p>
            <a:pPr marL="345439" lvl="1" indent="-172720">
              <a:lnSpc>
                <a:spcPts val="2239"/>
              </a:lnSpc>
              <a:buFont typeface="Arial"/>
              <a:buChar char="•"/>
            </a:pPr>
            <a:r>
              <a:rPr lang="en-US" sz="1599">
                <a:solidFill>
                  <a:srgbClr val="525312"/>
                </a:solidFill>
                <a:latin typeface="Open Sans Bold"/>
              </a:rPr>
              <a:t>Punjabis</a:t>
            </a:r>
            <a:r>
              <a:rPr lang="en-US" sz="1599">
                <a:solidFill>
                  <a:srgbClr val="525312"/>
                </a:solidFill>
                <a:latin typeface="Open Sans"/>
              </a:rPr>
              <a:t>: The Punjabi ethnic group is the largest in Pakistan, primarily residing in the province of Punjab. Punjabi culture is known for its colorful traditions , lively folk music, and vibrant dance forms such as Bhangra and Giddha</a:t>
            </a:r>
          </a:p>
          <a:p>
            <a:pPr marL="345439" lvl="1" indent="-172720">
              <a:lnSpc>
                <a:spcPts val="2239"/>
              </a:lnSpc>
              <a:buFont typeface="Arial"/>
              <a:buChar char="•"/>
            </a:pPr>
            <a:r>
              <a:rPr lang="en-US" sz="1599">
                <a:solidFill>
                  <a:srgbClr val="525312"/>
                </a:solidFill>
                <a:latin typeface="Open Sans Bold"/>
              </a:rPr>
              <a:t>Sindhi's</a:t>
            </a:r>
            <a:r>
              <a:rPr lang="en-US" sz="1599">
                <a:solidFill>
                  <a:srgbClr val="525312"/>
                </a:solidFill>
                <a:latin typeface="Open Sans"/>
              </a:rPr>
              <a:t>:  The Sindhi ethnic group primarily resides in the province of Sindh. Sindhi culture is deeply rooted in Sufism and is known for its rich poetry, music, and unique art forms such as Ajrak (a traditional block-printed fabric).</a:t>
            </a:r>
          </a:p>
          <a:p>
            <a:pPr marL="345439" lvl="1" indent="-172720">
              <a:lnSpc>
                <a:spcPts val="2239"/>
              </a:lnSpc>
              <a:buFont typeface="Arial"/>
              <a:buChar char="•"/>
            </a:pPr>
            <a:r>
              <a:rPr lang="en-US" sz="1599">
                <a:solidFill>
                  <a:srgbClr val="525312"/>
                </a:solidFill>
                <a:latin typeface="Open Sans Bold"/>
              </a:rPr>
              <a:t>Pashtuns:</a:t>
            </a:r>
            <a:r>
              <a:rPr lang="en-US" sz="1599">
                <a:solidFill>
                  <a:srgbClr val="525312"/>
                </a:solidFill>
                <a:latin typeface="Open Sans"/>
              </a:rPr>
              <a:t> The Pashtun ethnic group inhabits the northwestern regions of Pakistan, particularly Khyber Pakhtunkhwa and parts of Balochistan. Pashtun culture is characterized by a strong tribal system, hospitality, and the Pashto language. The Pashto music and dance forms, such as Attan, are integral parts of their cultural expression.</a:t>
            </a:r>
          </a:p>
          <a:p>
            <a:pPr marL="345439" lvl="1" indent="-172720">
              <a:lnSpc>
                <a:spcPts val="2239"/>
              </a:lnSpc>
              <a:buFont typeface="Arial"/>
              <a:buChar char="•"/>
            </a:pPr>
            <a:r>
              <a:rPr lang="en-US" sz="1599">
                <a:solidFill>
                  <a:srgbClr val="525312"/>
                </a:solidFill>
                <a:latin typeface="Open Sans Bold"/>
              </a:rPr>
              <a:t>Balochis</a:t>
            </a:r>
            <a:r>
              <a:rPr lang="en-US" sz="1599">
                <a:solidFill>
                  <a:srgbClr val="525312"/>
                </a:solidFill>
                <a:latin typeface="Open Sans"/>
              </a:rPr>
              <a:t>: The Balochi ethnic group predominantly resides in Balochistan. Balochi culture is deeply rooted in nomadic traditions and a strong sense of tribal identity. Their vibrant folklore, intricate crafts, and unique music are significant elements of Balochi culture.</a:t>
            </a:r>
          </a:p>
          <a:p>
            <a:pPr marL="345439" lvl="1" indent="-172720">
              <a:lnSpc>
                <a:spcPts val="2239"/>
              </a:lnSpc>
              <a:buFont typeface="Arial"/>
              <a:buChar char="•"/>
            </a:pPr>
            <a:r>
              <a:rPr lang="en-US" sz="1599">
                <a:solidFill>
                  <a:srgbClr val="525312"/>
                </a:solidFill>
                <a:latin typeface="Open Sans Bold"/>
              </a:rPr>
              <a:t>Kashmiris:</a:t>
            </a:r>
            <a:r>
              <a:rPr lang="en-US" sz="1599">
                <a:solidFill>
                  <a:srgbClr val="525312"/>
                </a:solidFill>
                <a:latin typeface="Open Sans"/>
              </a:rPr>
              <a:t> The Kashmiri ethnic group, primarily inhabiting the Kashmir region of Pakistan, contributes to the cultural richness of the country. Kashmiris have a unique language and cultural heritage. The Kashmiri language, with its rich literature and poetry, is an important aspect of their identity.</a:t>
            </a:r>
          </a:p>
          <a:p>
            <a:pPr>
              <a:lnSpc>
                <a:spcPts val="2239"/>
              </a:lnSpc>
            </a:pPr>
            <a:endParaRPr lang="en-US" sz="1599">
              <a:solidFill>
                <a:srgbClr val="525312"/>
              </a:solidFill>
              <a:latin typeface="Open Sans"/>
            </a:endParaRPr>
          </a:p>
          <a:p>
            <a:pPr>
              <a:lnSpc>
                <a:spcPts val="2239"/>
              </a:lnSpc>
            </a:pPr>
            <a:r>
              <a:rPr lang="en-US" sz="1599">
                <a:solidFill>
                  <a:srgbClr val="525312"/>
                </a:solidFill>
                <a:latin typeface="Open Sans"/>
              </a:rPr>
              <a:t>These are just a few examples of the major ethnic groups in Pakistan. However, it is essential to note that Pakistan is home to many other ethnic groups, including the Saraikis,  Hazaras, Gilgitis, Baltis and many more</a:t>
            </a:r>
          </a:p>
          <a:p>
            <a:pPr>
              <a:lnSpc>
                <a:spcPts val="2239"/>
              </a:lnSpc>
            </a:pPr>
            <a:endParaRPr lang="en-US" sz="1599">
              <a:solidFill>
                <a:srgbClr val="525312"/>
              </a:solidFill>
              <a:latin typeface="Open Sans"/>
            </a:endParaRPr>
          </a:p>
          <a:p>
            <a:pPr>
              <a:lnSpc>
                <a:spcPts val="2239"/>
              </a:lnSpc>
              <a:spcBef>
                <a:spcPct val="0"/>
              </a:spcBef>
            </a:pPr>
            <a:endParaRPr lang="en-US" sz="1599">
              <a:solidFill>
                <a:srgbClr val="525312"/>
              </a:solidFill>
              <a:latin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sp>
        <p:nvSpPr>
          <p:cNvPr id="2" name="TextBox 2"/>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grpSp>
        <p:nvGrpSpPr>
          <p:cNvPr id="3" name="Group 3"/>
          <p:cNvGrpSpPr>
            <a:grpSpLocks noChangeAspect="1"/>
          </p:cNvGrpSpPr>
          <p:nvPr/>
        </p:nvGrpSpPr>
        <p:grpSpPr>
          <a:xfrm>
            <a:off x="10215808" y="1778535"/>
            <a:ext cx="6729931" cy="6729931"/>
            <a:chOff x="0" y="0"/>
            <a:chExt cx="6350000" cy="6350000"/>
          </a:xfrm>
        </p:grpSpPr>
        <p:sp>
          <p:nvSpPr>
            <p:cNvPr id="4" name="Freeform 4"/>
            <p:cNvSpPr/>
            <p:nvPr/>
          </p:nvSpPr>
          <p:spPr>
            <a:xfrm>
              <a:off x="655320" y="655320"/>
              <a:ext cx="5039360" cy="5039360"/>
            </a:xfrm>
            <a:custGeom>
              <a:avLst/>
              <a:gdLst/>
              <a:ahLst/>
              <a:cxnLst/>
              <a:rect l="l" t="t" r="r" b="b"/>
              <a:pathLst>
                <a:path w="5039360" h="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2">
                <a:alphaModFix amt="65000"/>
              </a:blip>
              <a:stretch>
                <a:fillRect l="-17241" r="-17241"/>
              </a:stretch>
            </a:blipFill>
          </p:spPr>
        </p:sp>
        <p:sp>
          <p:nvSpPr>
            <p:cNvPr id="5" name="Freeform 5"/>
            <p:cNvSpPr/>
            <p:nvPr/>
          </p:nvSpPr>
          <p:spPr>
            <a:xfrm>
              <a:off x="0" y="0"/>
              <a:ext cx="6350000" cy="6350000"/>
            </a:xfrm>
            <a:custGeom>
              <a:avLst/>
              <a:gdLst/>
              <a:ahLst/>
              <a:cxnLst/>
              <a:rect l="l" t="t" r="r" b="b"/>
              <a:pathLst>
                <a:path w="6350000" h="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F0F1CF">
                <a:alpha val="64706"/>
              </a:srgbClr>
            </a:solidFill>
          </p:spPr>
        </p:sp>
      </p:grpSp>
      <p:sp>
        <p:nvSpPr>
          <p:cNvPr id="6" name="TextBox 6"/>
          <p:cNvSpPr txBox="1"/>
          <p:nvPr/>
        </p:nvSpPr>
        <p:spPr>
          <a:xfrm>
            <a:off x="1028700" y="931239"/>
            <a:ext cx="6627462" cy="1730375"/>
          </a:xfrm>
          <a:prstGeom prst="rect">
            <a:avLst/>
          </a:prstGeom>
        </p:spPr>
        <p:txBody>
          <a:bodyPr lIns="0" tIns="0" rIns="0" bIns="0" rtlCol="0" anchor="t">
            <a:spAutoFit/>
          </a:bodyPr>
          <a:lstStyle/>
          <a:p>
            <a:pPr>
              <a:lnSpc>
                <a:spcPts val="6999"/>
              </a:lnSpc>
              <a:spcBef>
                <a:spcPct val="0"/>
              </a:spcBef>
            </a:pPr>
            <a:r>
              <a:rPr lang="en-US" sz="4999">
                <a:solidFill>
                  <a:srgbClr val="525312"/>
                </a:solidFill>
                <a:latin typeface="Montserrat Extra-Bold"/>
              </a:rPr>
              <a:t>2.LANGUAGE AND COMMUNICATION</a:t>
            </a:r>
          </a:p>
        </p:txBody>
      </p:sp>
      <p:sp>
        <p:nvSpPr>
          <p:cNvPr id="7" name="TextBox 7"/>
          <p:cNvSpPr txBox="1"/>
          <p:nvPr/>
        </p:nvSpPr>
        <p:spPr>
          <a:xfrm>
            <a:off x="783318" y="4705865"/>
            <a:ext cx="6688970" cy="4277995"/>
          </a:xfrm>
          <a:prstGeom prst="rect">
            <a:avLst/>
          </a:prstGeom>
        </p:spPr>
        <p:txBody>
          <a:bodyPr lIns="0" tIns="0" rIns="0" bIns="0" rtlCol="0" anchor="t">
            <a:spAutoFit/>
          </a:bodyPr>
          <a:lstStyle/>
          <a:p>
            <a:pPr>
              <a:lnSpc>
                <a:spcPts val="3079"/>
              </a:lnSpc>
              <a:spcBef>
                <a:spcPct val="0"/>
              </a:spcBef>
            </a:pPr>
            <a:r>
              <a:rPr lang="en-US" sz="2199">
                <a:solidFill>
                  <a:srgbClr val="525312"/>
                </a:solidFill>
                <a:latin typeface="Open Sans Bold"/>
              </a:rPr>
              <a:t>Urdu is the official language of Pakistan and holds great significance in the country. It serves as a unifying language, connecting people from diverse linguistic backgrounds. Urdu is a hybrid language, developed through the fusion of Persian, Arabic, and various regional languages. It acts as a medium of communication in government, education, media, and official settings. Urdu plays a vital role in fostering national unity and creating a sense of shared identity among Pakistanis.</a:t>
            </a:r>
          </a:p>
        </p:txBody>
      </p:sp>
      <p:sp>
        <p:nvSpPr>
          <p:cNvPr id="8" name="TextBox 8"/>
          <p:cNvSpPr txBox="1"/>
          <p:nvPr/>
        </p:nvSpPr>
        <p:spPr>
          <a:xfrm>
            <a:off x="783318" y="3577499"/>
            <a:ext cx="7293125" cy="629921"/>
          </a:xfrm>
          <a:prstGeom prst="rect">
            <a:avLst/>
          </a:prstGeom>
        </p:spPr>
        <p:txBody>
          <a:bodyPr lIns="0" tIns="0" rIns="0" bIns="0" rtlCol="0" anchor="t">
            <a:spAutoFit/>
          </a:bodyPr>
          <a:lstStyle/>
          <a:p>
            <a:pPr>
              <a:lnSpc>
                <a:spcPts val="5179"/>
              </a:lnSpc>
              <a:spcBef>
                <a:spcPct val="0"/>
              </a:spcBef>
            </a:pPr>
            <a:r>
              <a:rPr lang="en-US" sz="3699">
                <a:solidFill>
                  <a:srgbClr val="525312"/>
                </a:solidFill>
                <a:latin typeface="Open Sans Bold"/>
              </a:rPr>
              <a:t>Urdu as the Official Language:</a:t>
            </a:r>
          </a:p>
        </p:txBody>
      </p:sp>
      <p:grpSp>
        <p:nvGrpSpPr>
          <p:cNvPr id="9" name="Group 9"/>
          <p:cNvGrpSpPr/>
          <p:nvPr/>
        </p:nvGrpSpPr>
        <p:grpSpPr>
          <a:xfrm rot="-10800000">
            <a:off x="16169829" y="7560552"/>
            <a:ext cx="621302" cy="621302"/>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11" name="Group 11"/>
          <p:cNvGrpSpPr/>
          <p:nvPr/>
        </p:nvGrpSpPr>
        <p:grpSpPr>
          <a:xfrm rot="-10800000">
            <a:off x="8567492" y="1262781"/>
            <a:ext cx="1153016" cy="1153016"/>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p:nvPr/>
        </p:nvGrpSpPr>
        <p:grpSpPr>
          <a:xfrm>
            <a:off x="9720508" y="0"/>
            <a:ext cx="8567492" cy="10287000"/>
            <a:chOff x="0" y="0"/>
            <a:chExt cx="11423323" cy="13716000"/>
          </a:xfrm>
        </p:grpSpPr>
        <p:pic>
          <p:nvPicPr>
            <p:cNvPr id="3" name="Picture 3"/>
            <p:cNvPicPr>
              <a:picLocks noChangeAspect="1"/>
            </p:cNvPicPr>
            <p:nvPr/>
          </p:nvPicPr>
          <p:blipFill>
            <a:blip r:embed="rId2">
              <a:alphaModFix amt="60000"/>
            </a:blip>
            <a:srcRect l="57892" r="5959"/>
            <a:stretch>
              <a:fillRect/>
            </a:stretch>
          </p:blipFill>
          <p:spPr>
            <a:xfrm>
              <a:off x="0" y="0"/>
              <a:ext cx="11423323" cy="13716000"/>
            </a:xfrm>
            <a:prstGeom prst="rect">
              <a:avLst/>
            </a:prstGeom>
          </p:spPr>
        </p:pic>
      </p:grpSp>
      <p:sp>
        <p:nvSpPr>
          <p:cNvPr id="4" name="TextBox 4"/>
          <p:cNvSpPr txBox="1"/>
          <p:nvPr/>
        </p:nvSpPr>
        <p:spPr>
          <a:xfrm>
            <a:off x="672675" y="614537"/>
            <a:ext cx="8471325" cy="1287144"/>
          </a:xfrm>
          <a:prstGeom prst="rect">
            <a:avLst/>
          </a:prstGeom>
        </p:spPr>
        <p:txBody>
          <a:bodyPr lIns="0" tIns="0" rIns="0" bIns="0" rtlCol="0" anchor="t">
            <a:spAutoFit/>
          </a:bodyPr>
          <a:lstStyle/>
          <a:p>
            <a:pPr>
              <a:lnSpc>
                <a:spcPts val="5180"/>
              </a:lnSpc>
              <a:spcBef>
                <a:spcPct val="0"/>
              </a:spcBef>
            </a:pPr>
            <a:r>
              <a:rPr lang="en-US" sz="3700">
                <a:solidFill>
                  <a:srgbClr val="525312"/>
                </a:solidFill>
                <a:latin typeface="Montserrat Extra-Bold"/>
              </a:rPr>
              <a:t>MAJOR LANGUAGES IN DIFFERENT REGIONS:</a:t>
            </a:r>
          </a:p>
        </p:txBody>
      </p:sp>
      <p:sp>
        <p:nvSpPr>
          <p:cNvPr id="5" name="TextBox 5"/>
          <p:cNvSpPr txBox="1"/>
          <p:nvPr/>
        </p:nvSpPr>
        <p:spPr>
          <a:xfrm>
            <a:off x="672675" y="2125580"/>
            <a:ext cx="6949810" cy="7657465"/>
          </a:xfrm>
          <a:prstGeom prst="rect">
            <a:avLst/>
          </a:prstGeom>
        </p:spPr>
        <p:txBody>
          <a:bodyPr lIns="0" tIns="0" rIns="0" bIns="0" rtlCol="0" anchor="t">
            <a:spAutoFit/>
          </a:bodyPr>
          <a:lstStyle/>
          <a:p>
            <a:pPr>
              <a:lnSpc>
                <a:spcPts val="2659"/>
              </a:lnSpc>
            </a:pPr>
            <a:r>
              <a:rPr lang="en-US" sz="1899">
                <a:solidFill>
                  <a:srgbClr val="525312"/>
                </a:solidFill>
                <a:latin typeface="Open Sans"/>
              </a:rPr>
              <a:t>Pakistan is linguistically diverse, with various regional languages spoken across different regions. Some of the major languages include:</a:t>
            </a:r>
          </a:p>
          <a:p>
            <a:pPr marL="820416" lvl="2" indent="-273472">
              <a:lnSpc>
                <a:spcPts val="2659"/>
              </a:lnSpc>
              <a:buFont typeface="Arial"/>
              <a:buChar char="⚬"/>
            </a:pPr>
            <a:r>
              <a:rPr lang="en-US" sz="1899">
                <a:solidFill>
                  <a:srgbClr val="525312"/>
                </a:solidFill>
                <a:latin typeface="Open Sans"/>
              </a:rPr>
              <a:t>Punjabi: Spoken in Punjab, it is the most widely spoken language in Pakistan.</a:t>
            </a:r>
          </a:p>
          <a:p>
            <a:pPr marL="820416" lvl="2" indent="-273472">
              <a:lnSpc>
                <a:spcPts val="2659"/>
              </a:lnSpc>
              <a:buFont typeface="Arial"/>
              <a:buChar char="⚬"/>
            </a:pPr>
            <a:r>
              <a:rPr lang="en-US" sz="1899">
                <a:solidFill>
                  <a:srgbClr val="525312"/>
                </a:solidFill>
                <a:latin typeface="Open Sans"/>
              </a:rPr>
              <a:t>Sindhi: Primarily spoken in Sindh, it has a rich literary tradition and cultural significance.</a:t>
            </a:r>
          </a:p>
          <a:p>
            <a:pPr marL="820416" lvl="2" indent="-273472">
              <a:lnSpc>
                <a:spcPts val="2659"/>
              </a:lnSpc>
              <a:buFont typeface="Arial"/>
              <a:buChar char="⚬"/>
            </a:pPr>
            <a:r>
              <a:rPr lang="en-US" sz="1899">
                <a:solidFill>
                  <a:srgbClr val="525312"/>
                </a:solidFill>
                <a:latin typeface="Open Sans"/>
              </a:rPr>
              <a:t>Pashto: Predominantly spoken in Khyber Pakhtunkhwa and parts of Balochistan, Pashto is a language that reflects the region's cultural identity.</a:t>
            </a:r>
          </a:p>
          <a:p>
            <a:pPr marL="820416" lvl="2" indent="-273472">
              <a:lnSpc>
                <a:spcPts val="2659"/>
              </a:lnSpc>
              <a:buFont typeface="Arial"/>
              <a:buChar char="⚬"/>
            </a:pPr>
            <a:r>
              <a:rPr lang="en-US" sz="1899">
                <a:solidFill>
                  <a:srgbClr val="525312"/>
                </a:solidFill>
                <a:latin typeface="Open Sans"/>
              </a:rPr>
              <a:t>Balochi: Spoken in Balochistan, Balochi is an ancient language with its own distinct heritage.</a:t>
            </a:r>
          </a:p>
          <a:p>
            <a:pPr marL="820416" lvl="2" indent="-273472">
              <a:lnSpc>
                <a:spcPts val="2659"/>
              </a:lnSpc>
              <a:buFont typeface="Arial"/>
              <a:buChar char="⚬"/>
            </a:pPr>
            <a:r>
              <a:rPr lang="en-US" sz="1899">
                <a:solidFill>
                  <a:srgbClr val="525312"/>
                </a:solidFill>
                <a:latin typeface="Open Sans"/>
              </a:rPr>
              <a:t>Saraiki: Spoken in southern Punjab and parts of Khyber Pakhtunkhwa, Saraiki has a unique linguistic and cultural identity.</a:t>
            </a:r>
          </a:p>
          <a:p>
            <a:pPr marL="820416" lvl="2" indent="-273472">
              <a:lnSpc>
                <a:spcPts val="2659"/>
              </a:lnSpc>
              <a:buFont typeface="Arial"/>
              <a:buChar char="⚬"/>
            </a:pPr>
            <a:r>
              <a:rPr lang="en-US" sz="1899">
                <a:solidFill>
                  <a:srgbClr val="525312"/>
                </a:solidFill>
                <a:latin typeface="Open Sans"/>
              </a:rPr>
              <a:t>Kashmiri: Spoken in the Kashmir region of Pakistan, it is known for its poetic tradition and cultural significance.</a:t>
            </a:r>
          </a:p>
          <a:p>
            <a:pPr>
              <a:lnSpc>
                <a:spcPts val="2659"/>
              </a:lnSpc>
            </a:pPr>
            <a:endParaRPr lang="en-US" sz="1899">
              <a:solidFill>
                <a:srgbClr val="525312"/>
              </a:solidFill>
              <a:latin typeface="Open Sans"/>
            </a:endParaRPr>
          </a:p>
          <a:p>
            <a:pPr>
              <a:lnSpc>
                <a:spcPts val="2659"/>
              </a:lnSpc>
              <a:spcBef>
                <a:spcPct val="0"/>
              </a:spcBef>
            </a:pPr>
            <a:r>
              <a:rPr lang="en-US" sz="1899">
                <a:solidFill>
                  <a:srgbClr val="525312"/>
                </a:solidFill>
                <a:latin typeface="Open Sans"/>
              </a:rPr>
              <a:t>These are just a few examples, but there are many other languages spoken in different regions, reflecting the diverse cultural tapestry of Pakistan.</a:t>
            </a:r>
          </a:p>
          <a:p>
            <a:pPr>
              <a:lnSpc>
                <a:spcPts val="2659"/>
              </a:lnSpc>
              <a:spcBef>
                <a:spcPct val="0"/>
              </a:spcBef>
            </a:pPr>
            <a:endParaRPr lang="en-US" sz="1899">
              <a:solidFill>
                <a:srgbClr val="525312"/>
              </a:solidFill>
              <a:latin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C99B"/>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5143500"/>
            <a:chOff x="0" y="0"/>
            <a:chExt cx="24384000" cy="6858000"/>
          </a:xfrm>
        </p:grpSpPr>
        <p:pic>
          <p:nvPicPr>
            <p:cNvPr id="3" name="Picture 3"/>
            <p:cNvPicPr>
              <a:picLocks noChangeAspect="1"/>
            </p:cNvPicPr>
            <p:nvPr/>
          </p:nvPicPr>
          <p:blipFill>
            <a:blip r:embed="rId2">
              <a:alphaModFix amt="53000"/>
            </a:blip>
            <a:srcRect t="28753" b="28753"/>
            <a:stretch>
              <a:fillRect/>
            </a:stretch>
          </p:blipFill>
          <p:spPr>
            <a:xfrm>
              <a:off x="0" y="0"/>
              <a:ext cx="24384000" cy="6858000"/>
            </a:xfrm>
            <a:prstGeom prst="rect">
              <a:avLst/>
            </a:prstGeom>
          </p:spPr>
        </p:pic>
      </p:grpSp>
      <p:grpSp>
        <p:nvGrpSpPr>
          <p:cNvPr id="4" name="Group 4"/>
          <p:cNvGrpSpPr/>
          <p:nvPr/>
        </p:nvGrpSpPr>
        <p:grpSpPr>
          <a:xfrm rot="-10800000">
            <a:off x="-310651" y="4832849"/>
            <a:ext cx="621302" cy="621302"/>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grpSp>
        <p:nvGrpSpPr>
          <p:cNvPr id="6" name="Group 6"/>
          <p:cNvGrpSpPr/>
          <p:nvPr/>
        </p:nvGrpSpPr>
        <p:grpSpPr>
          <a:xfrm rot="-10800000">
            <a:off x="17711492" y="4566992"/>
            <a:ext cx="1153016" cy="1153016"/>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0F1CF">
                <a:alpha val="69804"/>
              </a:srgbClr>
            </a:solidFill>
          </p:spPr>
        </p:sp>
      </p:grpSp>
      <p:sp>
        <p:nvSpPr>
          <p:cNvPr id="8" name="TextBox 8"/>
          <p:cNvSpPr txBox="1"/>
          <p:nvPr/>
        </p:nvSpPr>
        <p:spPr>
          <a:xfrm>
            <a:off x="680227" y="5653333"/>
            <a:ext cx="7513649" cy="1944369"/>
          </a:xfrm>
          <a:prstGeom prst="rect">
            <a:avLst/>
          </a:prstGeom>
        </p:spPr>
        <p:txBody>
          <a:bodyPr lIns="0" tIns="0" rIns="0" bIns="0" rtlCol="0" anchor="t">
            <a:spAutoFit/>
          </a:bodyPr>
          <a:lstStyle/>
          <a:p>
            <a:pPr>
              <a:lnSpc>
                <a:spcPts val="5180"/>
              </a:lnSpc>
              <a:spcBef>
                <a:spcPct val="0"/>
              </a:spcBef>
            </a:pPr>
            <a:r>
              <a:rPr lang="en-US" sz="3700">
                <a:solidFill>
                  <a:srgbClr val="525312"/>
                </a:solidFill>
                <a:latin typeface="Montserrat Extra-Bold"/>
              </a:rPr>
              <a:t>IMPORTANCE OF LANGUAGE IN PRESERVING CULTURAL IDENTITY</a:t>
            </a:r>
          </a:p>
        </p:txBody>
      </p:sp>
      <p:sp>
        <p:nvSpPr>
          <p:cNvPr id="9" name="TextBox 9"/>
          <p:cNvSpPr txBox="1"/>
          <p:nvPr/>
        </p:nvSpPr>
        <p:spPr>
          <a:xfrm>
            <a:off x="9628156" y="5416051"/>
            <a:ext cx="7235707" cy="4442460"/>
          </a:xfrm>
          <a:prstGeom prst="rect">
            <a:avLst/>
          </a:prstGeom>
        </p:spPr>
        <p:txBody>
          <a:bodyPr lIns="0" tIns="0" rIns="0" bIns="0" rtlCol="0" anchor="t">
            <a:spAutoFit/>
          </a:bodyPr>
          <a:lstStyle/>
          <a:p>
            <a:pPr>
              <a:lnSpc>
                <a:spcPts val="2939"/>
              </a:lnSpc>
              <a:spcBef>
                <a:spcPct val="0"/>
              </a:spcBef>
            </a:pPr>
            <a:r>
              <a:rPr lang="en-US" sz="2099">
                <a:solidFill>
                  <a:srgbClr val="525312"/>
                </a:solidFill>
                <a:latin typeface="Open Sans"/>
              </a:rPr>
              <a:t>Language plays a crucial role in preserving and promoting cultural identity. It serves as a vehicle for transmitting traditions, customs, literature, and oral history from one generation to another. Regional languages hold deep connections to local cultures, and they reflect the values, history, and unique expressions of communities. By speaking and preserving their languages, people retain their distinct cultural identities and contribute to the rich diversity of Pakistani culture. Language allows for the expression of cultural nuances, enables communication within communities, and fosters a sense of belonging and pride.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50" b="7850"/>
          <a:stretch>
            <a:fillRect/>
          </a:stretch>
        </p:blipFill>
        <p:spPr>
          <a:xfrm>
            <a:off x="0" y="0"/>
            <a:ext cx="18288000" cy="10287000"/>
          </a:xfrm>
          <a:prstGeom prst="rect">
            <a:avLst/>
          </a:prstGeom>
        </p:spPr>
      </p:pic>
      <p:sp>
        <p:nvSpPr>
          <p:cNvPr id="3" name="TextBox 3"/>
          <p:cNvSpPr txBox="1"/>
          <p:nvPr/>
        </p:nvSpPr>
        <p:spPr>
          <a:xfrm>
            <a:off x="15080359" y="9229725"/>
            <a:ext cx="2178941" cy="240665"/>
          </a:xfrm>
          <a:prstGeom prst="rect">
            <a:avLst/>
          </a:prstGeom>
        </p:spPr>
        <p:txBody>
          <a:bodyPr lIns="0" tIns="0" rIns="0" bIns="0" rtlCol="0" anchor="t">
            <a:spAutoFit/>
          </a:bodyPr>
          <a:lstStyle/>
          <a:p>
            <a:pPr algn="r">
              <a:lnSpc>
                <a:spcPts val="1960"/>
              </a:lnSpc>
              <a:spcBef>
                <a:spcPct val="0"/>
              </a:spcBef>
            </a:pPr>
            <a:r>
              <a:rPr lang="en-US" sz="1400">
                <a:solidFill>
                  <a:srgbClr val="FFFFFF"/>
                </a:solidFill>
                <a:latin typeface="Open Sans"/>
              </a:rPr>
              <a:t>Presentation Design</a:t>
            </a:r>
          </a:p>
        </p:txBody>
      </p:sp>
      <p:grpSp>
        <p:nvGrpSpPr>
          <p:cNvPr id="4" name="Group 4"/>
          <p:cNvGrpSpPr/>
          <p:nvPr/>
        </p:nvGrpSpPr>
        <p:grpSpPr>
          <a:xfrm>
            <a:off x="3988612" y="1526533"/>
            <a:ext cx="10310776" cy="7233934"/>
            <a:chOff x="0" y="0"/>
            <a:chExt cx="5413663" cy="3798170"/>
          </a:xfrm>
        </p:grpSpPr>
        <p:sp>
          <p:nvSpPr>
            <p:cNvPr id="5" name="Freeform 5"/>
            <p:cNvSpPr/>
            <p:nvPr/>
          </p:nvSpPr>
          <p:spPr>
            <a:xfrm>
              <a:off x="0" y="0"/>
              <a:ext cx="5413663" cy="3798170"/>
            </a:xfrm>
            <a:custGeom>
              <a:avLst/>
              <a:gdLst/>
              <a:ahLst/>
              <a:cxnLst/>
              <a:rect l="l" t="t" r="r" b="b"/>
              <a:pathLst>
                <a:path w="5413663" h="3798170">
                  <a:moveTo>
                    <a:pt x="0" y="0"/>
                  </a:moveTo>
                  <a:lnTo>
                    <a:pt x="5413663" y="0"/>
                  </a:lnTo>
                  <a:lnTo>
                    <a:pt x="5413663" y="3798170"/>
                  </a:lnTo>
                  <a:lnTo>
                    <a:pt x="0" y="3798170"/>
                  </a:lnTo>
                  <a:close/>
                </a:path>
              </a:pathLst>
            </a:custGeom>
            <a:solidFill>
              <a:srgbClr val="F0F1CF">
                <a:alpha val="52941"/>
              </a:srgbClr>
            </a:solidFill>
          </p:spPr>
        </p:sp>
      </p:grpSp>
      <p:sp>
        <p:nvSpPr>
          <p:cNvPr id="6" name="TextBox 6"/>
          <p:cNvSpPr txBox="1"/>
          <p:nvPr/>
        </p:nvSpPr>
        <p:spPr>
          <a:xfrm>
            <a:off x="6244362" y="2924810"/>
            <a:ext cx="5772612" cy="5564422"/>
          </a:xfrm>
          <a:prstGeom prst="rect">
            <a:avLst/>
          </a:prstGeom>
        </p:spPr>
        <p:txBody>
          <a:bodyPr lIns="0" tIns="0" rIns="0" bIns="0" rtlCol="0" anchor="t">
            <a:spAutoFit/>
          </a:bodyPr>
          <a:lstStyle/>
          <a:p>
            <a:pPr algn="ctr">
              <a:lnSpc>
                <a:spcPts val="3205"/>
              </a:lnSpc>
              <a:spcBef>
                <a:spcPct val="0"/>
              </a:spcBef>
            </a:pPr>
            <a:r>
              <a:rPr lang="en-US" sz="2289">
                <a:solidFill>
                  <a:srgbClr val="525312"/>
                </a:solidFill>
                <a:latin typeface="Open Sans Light Bold"/>
              </a:rPr>
              <a:t>Islam is the dominant religion in Pakistan, with a significant influence on the country's culture and way of life. The majority of Pakistanis are Muslims, and Islamic principles and values shape various aspects of their daily lives. Islam plays a central role in shaping social customs, family structures, moral values, and legal frameworks. Islamic teachings have influenced art, architecture, music, literature, and cuisine, contributing to the distinct cultural identity of Pakistan.</a:t>
            </a:r>
          </a:p>
        </p:txBody>
      </p:sp>
      <p:sp>
        <p:nvSpPr>
          <p:cNvPr id="7" name="TextBox 7"/>
          <p:cNvSpPr txBox="1"/>
          <p:nvPr/>
        </p:nvSpPr>
        <p:spPr>
          <a:xfrm>
            <a:off x="5624704" y="2178088"/>
            <a:ext cx="7038593" cy="537846"/>
          </a:xfrm>
          <a:prstGeom prst="rect">
            <a:avLst/>
          </a:prstGeom>
        </p:spPr>
        <p:txBody>
          <a:bodyPr lIns="0" tIns="0" rIns="0" bIns="0" rtlCol="0" anchor="t">
            <a:spAutoFit/>
          </a:bodyPr>
          <a:lstStyle/>
          <a:p>
            <a:pPr algn="ctr">
              <a:lnSpc>
                <a:spcPts val="4479"/>
              </a:lnSpc>
              <a:spcBef>
                <a:spcPct val="0"/>
              </a:spcBef>
            </a:pPr>
            <a:r>
              <a:rPr lang="en-US" sz="3199">
                <a:solidFill>
                  <a:srgbClr val="525312"/>
                </a:solidFill>
                <a:latin typeface="Open Sans Light Bold"/>
              </a:rPr>
              <a:t>Islam as the Dominant Religion:</a:t>
            </a:r>
          </a:p>
        </p:txBody>
      </p:sp>
      <p:sp>
        <p:nvSpPr>
          <p:cNvPr id="8" name="TextBox 8"/>
          <p:cNvSpPr txBox="1"/>
          <p:nvPr/>
        </p:nvSpPr>
        <p:spPr>
          <a:xfrm>
            <a:off x="4401219" y="579345"/>
            <a:ext cx="9423606" cy="844550"/>
          </a:xfrm>
          <a:prstGeom prst="rect">
            <a:avLst/>
          </a:prstGeom>
        </p:spPr>
        <p:txBody>
          <a:bodyPr lIns="0" tIns="0" rIns="0" bIns="0" rtlCol="0" anchor="t">
            <a:spAutoFit/>
          </a:bodyPr>
          <a:lstStyle/>
          <a:p>
            <a:pPr algn="ctr">
              <a:lnSpc>
                <a:spcPts val="6999"/>
              </a:lnSpc>
              <a:spcBef>
                <a:spcPct val="0"/>
              </a:spcBef>
            </a:pPr>
            <a:r>
              <a:rPr lang="en-US" sz="4999">
                <a:solidFill>
                  <a:srgbClr val="525312"/>
                </a:solidFill>
                <a:latin typeface="Montserrat Extra-Bold"/>
              </a:rPr>
              <a:t>3.RELIGIOUS DIVERSITY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3500</Words>
  <Application>Microsoft Office PowerPoint</Application>
  <PresentationFormat>Custom</PresentationFormat>
  <Paragraphs>151</Paragraphs>
  <Slides>22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Open Sans Bold</vt:lpstr>
      <vt:lpstr>Calibri</vt:lpstr>
      <vt:lpstr>Arial</vt:lpstr>
      <vt:lpstr>Montserrat Extra-Bold Bold</vt:lpstr>
      <vt:lpstr>Open Sans</vt:lpstr>
      <vt:lpstr>Open Sans Bold Italics</vt:lpstr>
      <vt:lpstr>Open Sans Light Bold</vt:lpstr>
      <vt:lpstr>Montserrat Extra-Bold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Minimalist The Environtment Presentation</dc:title>
  <cp:lastModifiedBy>RaJa UsAma</cp:lastModifiedBy>
  <cp:revision>2</cp:revision>
  <dcterms:created xsi:type="dcterms:W3CDTF">2006-08-16T00:00:00Z</dcterms:created>
  <dcterms:modified xsi:type="dcterms:W3CDTF">2023-05-23T21:58:14Z</dcterms:modified>
  <dc:identifier>DAFjwS5Pkcs</dc:identifier>
</cp:coreProperties>
</file>

<file path=docProps/thumbnail.jpeg>
</file>